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56" r:id="rId1"/>
  </p:sldMasterIdLst>
  <p:notesMasterIdLst>
    <p:notesMasterId r:id="rId80"/>
  </p:notesMasterIdLst>
  <p:handoutMasterIdLst>
    <p:handoutMasterId r:id="rId81"/>
  </p:handoutMasterIdLst>
  <p:sldIdLst>
    <p:sldId id="277" r:id="rId2"/>
    <p:sldId id="722" r:id="rId3"/>
    <p:sldId id="723" r:id="rId4"/>
    <p:sldId id="696" r:id="rId5"/>
    <p:sldId id="724" r:id="rId6"/>
    <p:sldId id="706" r:id="rId7"/>
    <p:sldId id="699" r:id="rId8"/>
    <p:sldId id="725" r:id="rId9"/>
    <p:sldId id="726" r:id="rId10"/>
    <p:sldId id="684" r:id="rId11"/>
    <p:sldId id="686" r:id="rId12"/>
    <p:sldId id="688" r:id="rId13"/>
    <p:sldId id="689" r:id="rId14"/>
    <p:sldId id="690" r:id="rId15"/>
    <p:sldId id="653" r:id="rId16"/>
    <p:sldId id="654" r:id="rId17"/>
    <p:sldId id="728" r:id="rId18"/>
    <p:sldId id="655" r:id="rId19"/>
    <p:sldId id="656" r:id="rId20"/>
    <p:sldId id="657" r:id="rId21"/>
    <p:sldId id="650" r:id="rId22"/>
    <p:sldId id="658" r:id="rId23"/>
    <p:sldId id="659" r:id="rId24"/>
    <p:sldId id="660" r:id="rId25"/>
    <p:sldId id="661" r:id="rId26"/>
    <p:sldId id="668" r:id="rId27"/>
    <p:sldId id="669" r:id="rId28"/>
    <p:sldId id="670" r:id="rId29"/>
    <p:sldId id="671" r:id="rId30"/>
    <p:sldId id="672" r:id="rId31"/>
    <p:sldId id="673" r:id="rId32"/>
    <p:sldId id="727" r:id="rId33"/>
    <p:sldId id="674" r:id="rId34"/>
    <p:sldId id="675" r:id="rId35"/>
    <p:sldId id="676" r:id="rId36"/>
    <p:sldId id="677" r:id="rId37"/>
    <p:sldId id="678" r:id="rId38"/>
    <p:sldId id="679" r:id="rId39"/>
    <p:sldId id="680" r:id="rId40"/>
    <p:sldId id="681" r:id="rId41"/>
    <p:sldId id="682" r:id="rId42"/>
    <p:sldId id="683" r:id="rId43"/>
    <p:sldId id="662" r:id="rId44"/>
    <p:sldId id="663" r:id="rId45"/>
    <p:sldId id="694" r:id="rId46"/>
    <p:sldId id="651" r:id="rId47"/>
    <p:sldId id="730" r:id="rId48"/>
    <p:sldId id="731" r:id="rId49"/>
    <p:sldId id="732" r:id="rId50"/>
    <p:sldId id="736" r:id="rId51"/>
    <p:sldId id="735" r:id="rId52"/>
    <p:sldId id="733" r:id="rId53"/>
    <p:sldId id="734" r:id="rId54"/>
    <p:sldId id="737" r:id="rId55"/>
    <p:sldId id="738" r:id="rId56"/>
    <p:sldId id="281" r:id="rId57"/>
    <p:sldId id="700" r:id="rId58"/>
    <p:sldId id="739" r:id="rId59"/>
    <p:sldId id="701" r:id="rId60"/>
    <p:sldId id="702" r:id="rId61"/>
    <p:sldId id="740" r:id="rId62"/>
    <p:sldId id="703" r:id="rId63"/>
    <p:sldId id="704" r:id="rId64"/>
    <p:sldId id="697" r:id="rId65"/>
    <p:sldId id="741" r:id="rId66"/>
    <p:sldId id="707" r:id="rId67"/>
    <p:sldId id="716" r:id="rId68"/>
    <p:sldId id="713" r:id="rId69"/>
    <p:sldId id="717" r:id="rId70"/>
    <p:sldId id="719" r:id="rId71"/>
    <p:sldId id="721" r:id="rId72"/>
    <p:sldId id="718" r:id="rId73"/>
    <p:sldId id="715" r:id="rId74"/>
    <p:sldId id="720" r:id="rId75"/>
    <p:sldId id="714" r:id="rId76"/>
    <p:sldId id="283" r:id="rId77"/>
    <p:sldId id="708" r:id="rId78"/>
    <p:sldId id="712" r:id="rId79"/>
  </p:sldIdLst>
  <p:sldSz cx="12192000" cy="6858000"/>
  <p:notesSz cx="6858000" cy="9144000"/>
  <p:custDataLst>
    <p:tags r:id="rId82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krizovska Michaela" initials="SM" lastIdx="0" clrIdx="0">
    <p:extLst>
      <p:ext uri="{19B8F6BF-5375-455C-9EA6-DF929625EA0E}">
        <p15:presenceInfo xmlns:p15="http://schemas.microsoft.com/office/powerpoint/2012/main" userId="S-1-5-21-1604325680-104340716-2253946375-19899" providerId="AD"/>
      </p:ext>
    </p:extLst>
  </p:cmAuthor>
  <p:cmAuthor id="2" name="Jakub Skřížovský" initials="JS" lastIdx="1" clrIdx="1">
    <p:extLst>
      <p:ext uri="{19B8F6BF-5375-455C-9EA6-DF929625EA0E}">
        <p15:presenceInfo xmlns:p15="http://schemas.microsoft.com/office/powerpoint/2012/main" userId="112a98dd2689910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2B95"/>
    <a:srgbClr val="00A4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71429" autoAdjust="0"/>
  </p:normalViewPr>
  <p:slideViewPr>
    <p:cSldViewPr snapToGrid="0" snapToObjects="1" showGuides="1">
      <p:cViewPr varScale="1">
        <p:scale>
          <a:sx n="77" d="100"/>
          <a:sy n="77" d="100"/>
        </p:scale>
        <p:origin x="1860" y="90"/>
      </p:cViewPr>
      <p:guideLst>
        <p:guide orient="horz" pos="213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gs" Target="tags/tag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Relationship Id="rId86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23.05.2024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23.05.2024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83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94249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77429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17252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17800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99235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0" dirty="0"/>
              <a:t>Video: </a:t>
            </a:r>
            <a:r>
              <a:rPr lang="en-US" b="0" dirty="0"/>
              <a:t>Nitroglycerine Detonation Filmed in </a:t>
            </a:r>
            <a:r>
              <a:rPr lang="en-US" b="0" dirty="0" err="1"/>
              <a:t>Slo</a:t>
            </a:r>
            <a:r>
              <a:rPr lang="en-US" b="0" dirty="0"/>
              <a:t>-Mo - Explosions: How We Shook the World, Preview - BBC Four</a:t>
            </a:r>
            <a:r>
              <a:rPr lang="cs-CZ" b="0" dirty="0"/>
              <a:t> (2:24)</a:t>
            </a:r>
            <a:endParaRPr lang="en-US" b="0" dirty="0"/>
          </a:p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97817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000" dirty="0">
                <a:latin typeface="+mn-lt"/>
              </a:rPr>
              <a:t>Video: </a:t>
            </a:r>
            <a:r>
              <a:rPr lang="en-US" dirty="0"/>
              <a:t>10 Household Items That Are Highly Flammable</a:t>
            </a:r>
            <a:r>
              <a:rPr lang="cs-CZ" dirty="0"/>
              <a:t> (3:45)</a:t>
            </a:r>
          </a:p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59897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="0" dirty="0"/>
              <a:t>Video: Jak hořlavý a nebezpečný je sprej (3:55)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81649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16092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0" dirty="0"/>
              <a:t>Video: Důkaz tekutosti plynů – Butan (0:42)</a:t>
            </a:r>
          </a:p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2275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FontTx/>
              <a:buNone/>
            </a:pP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928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5762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65240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81766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26621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7151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00596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30131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67762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4574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557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52724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68335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>
                <a:latin typeface="+mn-lt"/>
              </a:rPr>
              <a:t>Video: </a:t>
            </a:r>
            <a:r>
              <a:rPr lang="cs-CZ" sz="1200" dirty="0" err="1">
                <a:latin typeface="+mn-lt"/>
              </a:rPr>
              <a:t>What</a:t>
            </a:r>
            <a:r>
              <a:rPr lang="cs-CZ" sz="1200" dirty="0">
                <a:latin typeface="+mn-lt"/>
              </a:rPr>
              <a:t> </a:t>
            </a:r>
            <a:r>
              <a:rPr lang="cs-CZ" sz="1200" dirty="0" err="1">
                <a:latin typeface="+mn-lt"/>
              </a:rPr>
              <a:t>really</a:t>
            </a:r>
            <a:r>
              <a:rPr lang="cs-CZ" sz="1200" dirty="0">
                <a:latin typeface="+mn-lt"/>
              </a:rPr>
              <a:t> </a:t>
            </a:r>
            <a:r>
              <a:rPr lang="cs-CZ" sz="1200" dirty="0" err="1">
                <a:latin typeface="+mn-lt"/>
              </a:rPr>
              <a:t>happens</a:t>
            </a:r>
            <a:r>
              <a:rPr lang="cs-CZ" sz="1200" dirty="0">
                <a:latin typeface="+mn-lt"/>
              </a:rPr>
              <a:t> to </a:t>
            </a:r>
            <a:r>
              <a:rPr lang="cs-CZ" sz="1200" dirty="0" err="1">
                <a:latin typeface="+mn-lt"/>
              </a:rPr>
              <a:t>the</a:t>
            </a:r>
            <a:r>
              <a:rPr lang="cs-CZ" sz="1200" dirty="0">
                <a:latin typeface="+mn-lt"/>
              </a:rPr>
              <a:t> </a:t>
            </a:r>
            <a:r>
              <a:rPr lang="cs-CZ" sz="1200" dirty="0" err="1">
                <a:latin typeface="+mn-lt"/>
              </a:rPr>
              <a:t>plastic</a:t>
            </a:r>
            <a:r>
              <a:rPr lang="cs-CZ" sz="1200" dirty="0">
                <a:latin typeface="+mn-lt"/>
              </a:rPr>
              <a:t> </a:t>
            </a:r>
            <a:r>
              <a:rPr lang="cs-CZ" sz="1200" dirty="0" err="1">
                <a:latin typeface="+mn-lt"/>
              </a:rPr>
              <a:t>you</a:t>
            </a:r>
            <a:r>
              <a:rPr lang="cs-CZ" sz="1200" dirty="0">
                <a:latin typeface="+mn-lt"/>
              </a:rPr>
              <a:t> </a:t>
            </a:r>
            <a:r>
              <a:rPr lang="cs-CZ" sz="1200" dirty="0" err="1">
                <a:latin typeface="+mn-lt"/>
              </a:rPr>
              <a:t>throw</a:t>
            </a:r>
            <a:r>
              <a:rPr lang="cs-CZ" sz="1200" dirty="0">
                <a:latin typeface="+mn-lt"/>
              </a:rPr>
              <a:t> </a:t>
            </a:r>
            <a:r>
              <a:rPr lang="cs-CZ" sz="1200" dirty="0" err="1">
                <a:latin typeface="+mn-lt"/>
              </a:rPr>
              <a:t>away</a:t>
            </a:r>
            <a:r>
              <a:rPr lang="cs-CZ" sz="1200" dirty="0">
                <a:latin typeface="+mn-lt"/>
              </a:rPr>
              <a:t> (4:06)</a:t>
            </a:r>
          </a:p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44916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25142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747862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Font typeface="Wingdings" panose="05000000000000000000" pitchFamily="2" charset="2"/>
              <a:buNone/>
            </a:pP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42854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/>
              <a:t>Výrobci, dovozci a následní uživatelé by měli vynaložit více úsilí na odvození správné klasifikace nebezpečnosti směsí a její sdělování v dodavatelském řetězci. Tím se zabrání šíření nesprávných informací v BL a na štítku. Průmysl by měl udělat více pro zlepšení kvality BL, která se následně zlepší kvalitu informací v dodavatelském řetězci. Toho lze dosáhnout lepšími a aktivnější komunikace a spolupráce v dodavatelském řetězci, včetně doporučení pracovní skupiny </a:t>
            </a:r>
            <a:r>
              <a:rPr lang="cs-CZ" sz="1200" dirty="0" err="1"/>
              <a:t>Forum</a:t>
            </a:r>
            <a:r>
              <a:rPr lang="cs-CZ" sz="1200" dirty="0"/>
              <a:t> SDS a poskytováním informací kampaně a školení ke zlepšení znalostí oboru na toto téma. Fórum by mělo zvážit opakování projektu za několik let, aby mohlo monitorovat splnění požadavků na klasifikaci a označování směsí podle Nařízení CLP a kvalita informací v dodavatelském řetězci včetně BL.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/>
              <a:t>Následní uživatelé – společnosti a jednotlivý pracovníci, kteří používají </a:t>
            </a:r>
            <a:r>
              <a:rPr lang="cs-CZ" sz="1200" dirty="0" err="1"/>
              <a:t>chl</a:t>
            </a:r>
            <a:r>
              <a:rPr lang="cs-CZ" sz="1200" dirty="0"/>
              <a:t>, 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zahrnuje společnosti, které vyrábějí výrobky nebo nabízejí služby a chemické látky nejsou hlavní složkou jejich podnikání, například potravinářské, stavební nebo úklidové společnosti.</a:t>
            </a:r>
            <a:endParaRPr lang="cs-CZ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Nejčastější</a:t>
            </a:r>
            <a:r>
              <a:rPr lang="en-US" sz="1200" dirty="0"/>
              <a:t> </a:t>
            </a:r>
            <a:r>
              <a:rPr lang="en-US" sz="1200" dirty="0" err="1"/>
              <a:t>chyby</a:t>
            </a:r>
            <a:r>
              <a:rPr lang="en-US" sz="1200" dirty="0"/>
              <a:t> a/</a:t>
            </a:r>
            <a:r>
              <a:rPr lang="en-US" sz="1200" dirty="0" err="1"/>
              <a:t>nebo</a:t>
            </a:r>
            <a:r>
              <a:rPr lang="en-US" sz="1200" dirty="0"/>
              <a:t> </a:t>
            </a:r>
            <a:r>
              <a:rPr lang="en-US" sz="1200" dirty="0" err="1"/>
              <a:t>nedostatky</a:t>
            </a:r>
            <a:r>
              <a:rPr lang="en-US" sz="1200" dirty="0"/>
              <a:t> v </a:t>
            </a:r>
            <a:r>
              <a:rPr lang="en-US" sz="1200" dirty="0" err="1"/>
              <a:t>označení</a:t>
            </a:r>
            <a:r>
              <a:rPr lang="en-US" sz="1200" dirty="0"/>
              <a:t> </a:t>
            </a:r>
            <a:r>
              <a:rPr lang="en-US" sz="1200" dirty="0" err="1"/>
              <a:t>byly</a:t>
            </a:r>
            <a:r>
              <a:rPr lang="en-US" sz="1200" dirty="0"/>
              <a:t>:• </a:t>
            </a:r>
            <a:r>
              <a:rPr lang="en-US" sz="1200" dirty="0" err="1"/>
              <a:t>nesprávná</a:t>
            </a:r>
            <a:r>
              <a:rPr lang="en-US" sz="1200" dirty="0"/>
              <a:t> </a:t>
            </a:r>
            <a:r>
              <a:rPr lang="en-US" sz="1200" dirty="0" err="1"/>
              <a:t>nebo</a:t>
            </a:r>
            <a:r>
              <a:rPr lang="en-US" sz="1200" dirty="0"/>
              <a:t> </a:t>
            </a:r>
            <a:r>
              <a:rPr lang="en-US" sz="1200" dirty="0" err="1"/>
              <a:t>chybějící</a:t>
            </a:r>
            <a:r>
              <a:rPr lang="en-US" sz="1200" dirty="0"/>
              <a:t> </a:t>
            </a:r>
            <a:r>
              <a:rPr lang="en-US" sz="1200" dirty="0" err="1"/>
              <a:t>věta</a:t>
            </a:r>
            <a:r>
              <a:rPr lang="en-US" sz="1200" dirty="0"/>
              <a:t> o </a:t>
            </a:r>
            <a:r>
              <a:rPr lang="en-US" sz="1200" dirty="0" err="1"/>
              <a:t>nebezpečnosti</a:t>
            </a:r>
            <a:r>
              <a:rPr lang="en-US" sz="1200" dirty="0"/>
              <a:t> – </a:t>
            </a:r>
            <a:r>
              <a:rPr lang="en-US" sz="1200" dirty="0" err="1"/>
              <a:t>ve</a:t>
            </a:r>
            <a:r>
              <a:rPr lang="en-US" sz="1200" dirty="0"/>
              <a:t> 468 </a:t>
            </a:r>
            <a:r>
              <a:rPr lang="en-US" sz="1200" dirty="0" err="1"/>
              <a:t>případech</a:t>
            </a:r>
            <a:r>
              <a:rPr lang="en-US" sz="1200" dirty="0"/>
              <a:t>;• </a:t>
            </a:r>
            <a:r>
              <a:rPr lang="en-US" sz="1200" dirty="0" err="1"/>
              <a:t>následovaly</a:t>
            </a:r>
            <a:r>
              <a:rPr lang="en-US" sz="1200" dirty="0"/>
              <a:t> </a:t>
            </a:r>
            <a:r>
              <a:rPr lang="en-US" sz="1200" dirty="0" err="1"/>
              <a:t>chybějící</a:t>
            </a:r>
            <a:r>
              <a:rPr lang="en-US" sz="1200" dirty="0"/>
              <a:t> </a:t>
            </a:r>
            <a:r>
              <a:rPr lang="en-US" sz="1200" dirty="0" err="1"/>
              <a:t>pokyny</a:t>
            </a:r>
            <a:r>
              <a:rPr lang="en-US" sz="1200" dirty="0"/>
              <a:t> pro </a:t>
            </a:r>
            <a:r>
              <a:rPr lang="en-US" sz="1200" dirty="0" err="1"/>
              <a:t>bezpečné</a:t>
            </a:r>
            <a:r>
              <a:rPr lang="en-US" sz="1200" dirty="0"/>
              <a:t> </a:t>
            </a:r>
            <a:r>
              <a:rPr lang="en-US" sz="1200" dirty="0" err="1"/>
              <a:t>zacházení</a:t>
            </a:r>
            <a:r>
              <a:rPr lang="en-US" sz="1200" dirty="0"/>
              <a:t> – v 336 </a:t>
            </a:r>
            <a:r>
              <a:rPr lang="en-US" sz="1200" dirty="0" err="1"/>
              <a:t>případech</a:t>
            </a:r>
            <a:r>
              <a:rPr lang="en-US" sz="1200" dirty="0"/>
              <a:t>; a• </a:t>
            </a:r>
            <a:r>
              <a:rPr lang="en-US" sz="1200" dirty="0" err="1"/>
              <a:t>chyby</a:t>
            </a:r>
            <a:r>
              <a:rPr lang="en-US" sz="1200" dirty="0"/>
              <a:t> a/</a:t>
            </a:r>
            <a:r>
              <a:rPr lang="en-US" sz="1200" dirty="0" err="1"/>
              <a:t>nebo</a:t>
            </a:r>
            <a:r>
              <a:rPr lang="en-US" sz="1200" dirty="0"/>
              <a:t> </a:t>
            </a:r>
            <a:r>
              <a:rPr lang="en-US" sz="1200" dirty="0" err="1"/>
              <a:t>nedostatky</a:t>
            </a:r>
            <a:r>
              <a:rPr lang="en-US" sz="1200" dirty="0"/>
              <a:t> </a:t>
            </a:r>
            <a:r>
              <a:rPr lang="en-US" sz="1200" dirty="0" err="1"/>
              <a:t>související</a:t>
            </a:r>
            <a:r>
              <a:rPr lang="en-US" sz="1200" dirty="0"/>
              <a:t> s </a:t>
            </a:r>
            <a:r>
              <a:rPr lang="en-US" sz="1200" dirty="0" err="1"/>
              <a:t>piktogramem</a:t>
            </a:r>
            <a:r>
              <a:rPr lang="en-US" sz="1200" dirty="0"/>
              <a:t> </a:t>
            </a:r>
            <a:r>
              <a:rPr lang="en-US" sz="1200" dirty="0" err="1"/>
              <a:t>nebezpečnosti</a:t>
            </a:r>
            <a:r>
              <a:rPr lang="en-US" sz="1200" dirty="0"/>
              <a:t> – </a:t>
            </a:r>
            <a:r>
              <a:rPr lang="en-US" sz="1200" dirty="0" err="1"/>
              <a:t>ve</a:t>
            </a:r>
            <a:r>
              <a:rPr lang="en-US" sz="1200" dirty="0"/>
              <a:t> 310 </a:t>
            </a:r>
            <a:r>
              <a:rPr lang="en-US" sz="1200" dirty="0" err="1"/>
              <a:t>případech</a:t>
            </a:r>
            <a:r>
              <a:rPr lang="en-US" sz="1200" dirty="0"/>
              <a:t>.</a:t>
            </a:r>
            <a:endParaRPr lang="cs-CZ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/>
              <a:t>Špatná klasifikace (jednalo se o směsi, kdy se klasifikaci odvozují) – klasifikace neodpovídala harmonizované klasifikaci, v 43 % případů byly klasifikace odvozeny pomoci IT nástroje z nichž některé nekvalitní a poskytovali tak nesprávné odvození</a:t>
            </a:r>
            <a:endParaRPr lang="en-US" sz="1200" dirty="0"/>
          </a:p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63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692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6446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0294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6429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5327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7505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/>
              <a:t>Video: PAH (7:26)</a:t>
            </a:r>
            <a:endParaRPr lang="en-US" sz="1200" dirty="0"/>
          </a:p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9167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0D3F-A5ED-4A66-9471-A3F87FF3BB62}" type="datetime3">
              <a:rPr lang="cs-CZ" smtClean="0"/>
              <a:t>23/05/24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916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9437D-4CA9-45AA-B95C-2535FB8E7B91}" type="datetime3">
              <a:rPr lang="cs-CZ" smtClean="0"/>
              <a:t>23/05/24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4107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D27A-038C-41F8-9509-C7409CB99551}" type="datetime3">
              <a:rPr lang="cs-CZ" smtClean="0"/>
              <a:t>23/05/24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1223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43F69-24C8-43FB-9B75-32C66DC9A078}" type="datetime3">
              <a:rPr lang="cs-CZ" smtClean="0"/>
              <a:t>23/05/24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0720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0A240-2927-4A3A-BEBA-883A391EDF7E}" type="datetime3">
              <a:rPr lang="cs-CZ" smtClean="0"/>
              <a:t>23/05/24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792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9572-E57A-4685-94BE-3890D21588BE}" type="datetime3">
              <a:rPr lang="cs-CZ" smtClean="0"/>
              <a:t>23/05/24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2331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E17D5-4CE6-4BE9-B7DE-678591070D37}" type="datetime3">
              <a:rPr lang="cs-CZ" smtClean="0"/>
              <a:t>23/05/24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8502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2">
                <a:lumMod val="20000"/>
                <a:lumOff val="80000"/>
                <a:alpha val="71000"/>
              </a:schemeClr>
            </a:gs>
            <a:gs pos="76000">
              <a:schemeClr val="accent1">
                <a:lumMod val="45000"/>
                <a:lumOff val="55000"/>
                <a:alpha val="65000"/>
              </a:schemeClr>
            </a:gs>
            <a:gs pos="91000">
              <a:schemeClr val="accent1">
                <a:lumMod val="41000"/>
                <a:lumOff val="59000"/>
                <a:alpha val="77000"/>
              </a:schemeClr>
            </a:gs>
            <a:gs pos="100000">
              <a:schemeClr val="accent1">
                <a:lumMod val="30000"/>
                <a:lumOff val="70000"/>
                <a:alpha val="84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AD9E0-6E7E-4453-B0F6-F5269395B291}" type="datetime3">
              <a:rPr lang="cs-CZ" smtClean="0"/>
              <a:t>23/05/24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991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3" r:id="rId6"/>
    <p:sldLayoutId id="2147483666" r:id="rId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slide" Target="slide12.xml"/><Relationship Id="rId3" Type="http://schemas.openxmlformats.org/officeDocument/2006/relationships/notesSlide" Target="../notesSlides/notesSlide3.xml"/><Relationship Id="rId7" Type="http://schemas.openxmlformats.org/officeDocument/2006/relationships/slide" Target="slide13.xml"/><Relationship Id="rId12" Type="http://schemas.openxmlformats.org/officeDocument/2006/relationships/image" Target="../media/image20.sv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6.svg"/><Relationship Id="rId11" Type="http://schemas.openxmlformats.org/officeDocument/2006/relationships/image" Target="../media/image19.png"/><Relationship Id="rId5" Type="http://schemas.openxmlformats.org/officeDocument/2006/relationships/image" Target="../media/image15.png"/><Relationship Id="rId15" Type="http://schemas.openxmlformats.org/officeDocument/2006/relationships/image" Target="../media/image22.svg"/><Relationship Id="rId10" Type="http://schemas.openxmlformats.org/officeDocument/2006/relationships/slide" Target="slide14.xml"/><Relationship Id="rId4" Type="http://schemas.openxmlformats.org/officeDocument/2006/relationships/slide" Target="slide11.xml"/><Relationship Id="rId9" Type="http://schemas.openxmlformats.org/officeDocument/2006/relationships/image" Target="../media/image18.svg"/><Relationship Id="rId1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slide" Target="slide37.xml"/><Relationship Id="rId18" Type="http://schemas.openxmlformats.org/officeDocument/2006/relationships/slide" Target="slide42.xml"/><Relationship Id="rId3" Type="http://schemas.openxmlformats.org/officeDocument/2006/relationships/slide" Target="slide26.xml"/><Relationship Id="rId7" Type="http://schemas.openxmlformats.org/officeDocument/2006/relationships/slide" Target="slide30.xml"/><Relationship Id="rId12" Type="http://schemas.openxmlformats.org/officeDocument/2006/relationships/slide" Target="slide36.xml"/><Relationship Id="rId17" Type="http://schemas.openxmlformats.org/officeDocument/2006/relationships/slide" Target="slide41.xml"/><Relationship Id="rId2" Type="http://schemas.openxmlformats.org/officeDocument/2006/relationships/notesSlide" Target="../notesSlides/notesSlide4.xml"/><Relationship Id="rId16" Type="http://schemas.openxmlformats.org/officeDocument/2006/relationships/slide" Target="slide40.xml"/><Relationship Id="rId20" Type="http://schemas.openxmlformats.org/officeDocument/2006/relationships/slide" Target="slide10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9.xml"/><Relationship Id="rId11" Type="http://schemas.openxmlformats.org/officeDocument/2006/relationships/slide" Target="slide35.xml"/><Relationship Id="rId5" Type="http://schemas.openxmlformats.org/officeDocument/2006/relationships/slide" Target="slide28.xml"/><Relationship Id="rId15" Type="http://schemas.openxmlformats.org/officeDocument/2006/relationships/slide" Target="slide39.xml"/><Relationship Id="rId10" Type="http://schemas.openxmlformats.org/officeDocument/2006/relationships/slide" Target="slide34.xml"/><Relationship Id="rId19" Type="http://schemas.openxmlformats.org/officeDocument/2006/relationships/image" Target="../media/image23.jpeg"/><Relationship Id="rId4" Type="http://schemas.openxmlformats.org/officeDocument/2006/relationships/slide" Target="slide27.xml"/><Relationship Id="rId9" Type="http://schemas.openxmlformats.org/officeDocument/2006/relationships/slide" Target="slide33.xml"/><Relationship Id="rId14" Type="http://schemas.openxmlformats.org/officeDocument/2006/relationships/slide" Target="slide3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13" Type="http://schemas.openxmlformats.org/officeDocument/2006/relationships/image" Target="../media/image24.jpg"/><Relationship Id="rId3" Type="http://schemas.openxmlformats.org/officeDocument/2006/relationships/slide" Target="slide16.xml"/><Relationship Id="rId7" Type="http://schemas.openxmlformats.org/officeDocument/2006/relationships/slide" Target="slide21.xml"/><Relationship Id="rId12" Type="http://schemas.openxmlformats.org/officeDocument/2006/relationships/slide" Target="slide10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0.xml"/><Relationship Id="rId11" Type="http://schemas.openxmlformats.org/officeDocument/2006/relationships/slide" Target="slide25.xml"/><Relationship Id="rId5" Type="http://schemas.openxmlformats.org/officeDocument/2006/relationships/slide" Target="slide19.xml"/><Relationship Id="rId10" Type="http://schemas.openxmlformats.org/officeDocument/2006/relationships/slide" Target="slide24.xml"/><Relationship Id="rId4" Type="http://schemas.openxmlformats.org/officeDocument/2006/relationships/slide" Target="slide18.xml"/><Relationship Id="rId9" Type="http://schemas.openxmlformats.org/officeDocument/2006/relationships/slide" Target="slide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slide" Target="slide43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slide" Target="slide44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slide" Target="slide12.xml"/><Relationship Id="rId7" Type="http://schemas.openxmlformats.org/officeDocument/2006/relationships/slide" Target="slide1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0.svg"/><Relationship Id="rId4" Type="http://schemas.openxmlformats.org/officeDocument/2006/relationships/image" Target="../media/image27.png"/><Relationship Id="rId9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31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34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35.png"/><Relationship Id="rId4" Type="http://schemas.openxmlformats.org/officeDocument/2006/relationships/hyperlink" Target="https://www.youtube.com/watch?v=fjgvmL61e5k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34.png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hyperlink" Target="https://www.youtube.com/watch?v=r17czTWHFmU" TargetMode="External"/><Relationship Id="rId4" Type="http://schemas.openxmlformats.org/officeDocument/2006/relationships/image" Target="../media/image36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hyperlink" Target="https://www.youtube.com/watch?v=O1er6VFbp48" TargetMode="External"/><Relationship Id="rId4" Type="http://schemas.openxmlformats.org/officeDocument/2006/relationships/image" Target="../media/image37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37.jpg"/><Relationship Id="rId4" Type="http://schemas.openxmlformats.org/officeDocument/2006/relationships/hyperlink" Target="https://www.youtube.com/watch?v=SrgUADcZtmk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3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gif"/><Relationship Id="rId4" Type="http://schemas.openxmlformats.org/officeDocument/2006/relationships/hyperlink" Target="https://www.youtube.com/watch?v=8bASzdPkkR4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37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6.xml"/><Relationship Id="rId4" Type="http://schemas.openxmlformats.org/officeDocument/2006/relationships/slide" Target="slide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37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36.jpg"/><Relationship Id="rId4" Type="http://schemas.openxmlformats.org/officeDocument/2006/relationships/image" Target="../media/image37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37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37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37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37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3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37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36.jpg"/><Relationship Id="rId4" Type="http://schemas.openxmlformats.org/officeDocument/2006/relationships/image" Target="../media/image37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41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6xlNyWPpB8" TargetMode="External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42.gif"/><Relationship Id="rId4" Type="http://schemas.openxmlformats.org/officeDocument/2006/relationships/slide" Target="slide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44.jpeg"/><Relationship Id="rId4" Type="http://schemas.openxmlformats.org/officeDocument/2006/relationships/slide" Target="slide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gif"/><Relationship Id="rId13" Type="http://schemas.openxmlformats.org/officeDocument/2006/relationships/slide" Target="slide50.xml"/><Relationship Id="rId18" Type="http://schemas.openxmlformats.org/officeDocument/2006/relationships/image" Target="../media/image52.png"/><Relationship Id="rId3" Type="http://schemas.openxmlformats.org/officeDocument/2006/relationships/slide" Target="slide54.xml"/><Relationship Id="rId7" Type="http://schemas.openxmlformats.org/officeDocument/2006/relationships/slide" Target="slide48.xml"/><Relationship Id="rId12" Type="http://schemas.openxmlformats.org/officeDocument/2006/relationships/image" Target="../media/image49.png"/><Relationship Id="rId17" Type="http://schemas.openxmlformats.org/officeDocument/2006/relationships/slide" Target="slide53.xml"/><Relationship Id="rId2" Type="http://schemas.openxmlformats.org/officeDocument/2006/relationships/notesSlide" Target="../notesSlides/notesSlide34.xml"/><Relationship Id="rId16" Type="http://schemas.openxmlformats.org/officeDocument/2006/relationships/image" Target="../media/image51.png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11" Type="http://schemas.openxmlformats.org/officeDocument/2006/relationships/slide" Target="slide51.xml"/><Relationship Id="rId5" Type="http://schemas.openxmlformats.org/officeDocument/2006/relationships/slide" Target="slide49.xml"/><Relationship Id="rId15" Type="http://schemas.openxmlformats.org/officeDocument/2006/relationships/slide" Target="slide47.xml"/><Relationship Id="rId10" Type="http://schemas.openxmlformats.org/officeDocument/2006/relationships/image" Target="../media/image48.png"/><Relationship Id="rId19" Type="http://schemas.openxmlformats.org/officeDocument/2006/relationships/slide" Target="slide55.xml"/><Relationship Id="rId4" Type="http://schemas.openxmlformats.org/officeDocument/2006/relationships/image" Target="../media/image46.png"/><Relationship Id="rId9" Type="http://schemas.openxmlformats.org/officeDocument/2006/relationships/slide" Target="slide52.xml"/><Relationship Id="rId14" Type="http://schemas.openxmlformats.org/officeDocument/2006/relationships/image" Target="../media/image5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slide" Target="slide63.xml"/><Relationship Id="rId3" Type="http://schemas.microsoft.com/office/2007/relationships/hdphoto" Target="../media/hdphoto2.wdp"/><Relationship Id="rId7" Type="http://schemas.openxmlformats.org/officeDocument/2006/relationships/slide" Target="slide62.xm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6" Type="http://schemas.openxmlformats.org/officeDocument/2006/relationships/slide" Target="slide60.xml"/><Relationship Id="rId5" Type="http://schemas.openxmlformats.org/officeDocument/2006/relationships/slide" Target="slide59.xml"/><Relationship Id="rId4" Type="http://schemas.openxmlformats.org/officeDocument/2006/relationships/slide" Target="slide57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58.png"/><Relationship Id="rId7" Type="http://schemas.openxmlformats.org/officeDocument/2006/relationships/image" Target="../media/image1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6" Type="http://schemas.openxmlformats.org/officeDocument/2006/relationships/slide" Target="slide56.xml"/><Relationship Id="rId5" Type="http://schemas.openxmlformats.org/officeDocument/2006/relationships/image" Target="../media/image580.png"/><Relationship Id="rId4" Type="http://schemas.openxmlformats.org/officeDocument/2006/relationships/slide" Target="slide5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slide" Target="slide56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linde-gas.cz/cs/images/Amoniak_tcm79-632304.pdf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4.xml"/><Relationship Id="rId7" Type="http://schemas.openxmlformats.org/officeDocument/2006/relationships/image" Target="../media/image10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7" Type="http://schemas.openxmlformats.org/officeDocument/2006/relationships/image" Target="../media/image63.sv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png"/><Relationship Id="rId5" Type="http://schemas.openxmlformats.org/officeDocument/2006/relationships/hyperlink" Target="https://echa.europa.eu/home" TargetMode="External"/><Relationship Id="rId4" Type="http://schemas.openxmlformats.org/officeDocument/2006/relationships/slide" Target="slide6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medistyl.cz/chemie/databaze/medis-alarm/" TargetMode="Externa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hyperlink" Target="https://www.tis-cz.cz/" TargetMode="External"/><Relationship Id="rId1" Type="http://schemas.openxmlformats.org/officeDocument/2006/relationships/slideLayout" Target="../slideLayouts/slideLayout6.xml"/><Relationship Id="rId4" Type="http://schemas.openxmlformats.org/officeDocument/2006/relationships/slide" Target="slide5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s://echa.europa.eu/documents/10162/17088/ref-6_project_report_en.pdf/bfa9fc69-fdfd-2f52-bf96-5174d7e29cf8?t=1576491964990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svg"/><Relationship Id="rId5" Type="http://schemas.openxmlformats.org/officeDocument/2006/relationships/image" Target="../media/image62.png"/><Relationship Id="rId4" Type="http://schemas.openxmlformats.org/officeDocument/2006/relationships/image" Target="../media/image67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svg"/><Relationship Id="rId3" Type="http://schemas.openxmlformats.org/officeDocument/2006/relationships/image" Target="../media/image68.png"/><Relationship Id="rId7" Type="http://schemas.openxmlformats.org/officeDocument/2006/relationships/image" Target="../media/image72.svg"/><Relationship Id="rId12" Type="http://schemas.openxmlformats.org/officeDocument/2006/relationships/image" Target="../media/image77.png"/><Relationship Id="rId2" Type="http://schemas.openxmlformats.org/officeDocument/2006/relationships/hyperlink" Target="https://echa.europa.eu/documents/10162/713618/tips_users_chemicals_workplace_cs.pdf/93492137-0ce0-4f73-9dd4-ac7f9b668c08?t=1462889395873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.png"/><Relationship Id="rId11" Type="http://schemas.openxmlformats.org/officeDocument/2006/relationships/image" Target="../media/image76.svg"/><Relationship Id="rId5" Type="http://schemas.openxmlformats.org/officeDocument/2006/relationships/image" Target="../media/image70.svg"/><Relationship Id="rId15" Type="http://schemas.openxmlformats.org/officeDocument/2006/relationships/image" Target="../media/image80.sv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svg"/><Relationship Id="rId14" Type="http://schemas.openxmlformats.org/officeDocument/2006/relationships/image" Target="../media/image79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tags" Target="../tags/tag9.xml"/><Relationship Id="rId7" Type="http://schemas.openxmlformats.org/officeDocument/2006/relationships/image" Target="../media/image10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tags" Target="../tags/tag14.xml"/><Relationship Id="rId7" Type="http://schemas.openxmlformats.org/officeDocument/2006/relationships/image" Target="../media/image10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tags" Target="../tags/tag19.xml"/><Relationship Id="rId7" Type="http://schemas.openxmlformats.org/officeDocument/2006/relationships/image" Target="../media/image10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slide" Target="slide8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tags" Target="../tags/tag24.xml"/><Relationship Id="rId7" Type="http://schemas.openxmlformats.org/officeDocument/2006/relationships/image" Target="../media/image10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tags" Target="../tags/tag29.xml"/><Relationship Id="rId7" Type="http://schemas.openxmlformats.org/officeDocument/2006/relationships/image" Target="../media/image10.pn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31.xml"/><Relationship Id="rId4" Type="http://schemas.openxmlformats.org/officeDocument/2006/relationships/tags" Target="../tags/tag30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tags" Target="../tags/tag34.xml"/><Relationship Id="rId7" Type="http://schemas.openxmlformats.org/officeDocument/2006/relationships/image" Target="../media/image10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36.xml"/><Relationship Id="rId4" Type="http://schemas.openxmlformats.org/officeDocument/2006/relationships/tags" Target="../tags/tag35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tags" Target="../tags/tag39.xml"/><Relationship Id="rId7" Type="http://schemas.openxmlformats.org/officeDocument/2006/relationships/image" Target="../media/image10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41.xml"/><Relationship Id="rId4" Type="http://schemas.openxmlformats.org/officeDocument/2006/relationships/tags" Target="../tags/tag40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tags" Target="../tags/tag44.xml"/><Relationship Id="rId7" Type="http://schemas.openxmlformats.org/officeDocument/2006/relationships/image" Target="../media/image10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tags" Target="../tags/tag49.xml"/><Relationship Id="rId7" Type="http://schemas.openxmlformats.org/officeDocument/2006/relationships/image" Target="../media/image10.png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hyperlink" Target="https://echa.europa.eu/documents/10162/713618/tips_users_chemicals_workplace_cs.pdf/93492137-0ce0-4f73-9dd4-ac7f9b668c08?t=1462889395873https://echa.europa.eu/documents/10162/2741157/registration_statistics_en.pdf/58c2d7bd-2173-4cb9-eb3b-a6bc14a6754b?t=1686750748164" TargetMode="External"/><Relationship Id="rId2" Type="http://schemas.openxmlformats.org/officeDocument/2006/relationships/hyperlink" Target="https://echa.europa.eu/documents/10162/17088/ref-6_project_report_en.pdf/bfa9fc69-fdfd-2f52-bf96-5174d7e29cf8?t=1576491964990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echa.europa.eu/cs/new-hazard-classes-2023" TargetMode="External"/><Relationship Id="rId4" Type="http://schemas.openxmlformats.org/officeDocument/2006/relationships/hyperlink" Target="https://ec.europa.eu/eurostat/statistics-explained/index.php?title=Chemicals_production_and_consumption_statistics#Total_production_of_chemicals" TargetMode="Externa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tags" Target="../tags/tag54.xml"/><Relationship Id="rId7" Type="http://schemas.openxmlformats.org/officeDocument/2006/relationships/image" Target="../media/image10.png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56.xml"/><Relationship Id="rId4" Type="http://schemas.openxmlformats.org/officeDocument/2006/relationships/tags" Target="../tags/tag55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emf"/><Relationship Id="rId5" Type="http://schemas.openxmlformats.org/officeDocument/2006/relationships/hyperlink" Target="https://creativecommons.org/licenses/by/4.0/deed.cs" TargetMode="External"/><Relationship Id="rId4" Type="http://schemas.openxmlformats.org/officeDocument/2006/relationships/image" Target="../media/image8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NEBEZPEČNÉ VLASTNOSTI CHEMICKÝCH LÁTEK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4694575" y="3728782"/>
            <a:ext cx="3053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Ing. Michaela Skřížovská, Ph.D.</a:t>
            </a:r>
          </a:p>
          <a:p>
            <a:pPr algn="ctr"/>
            <a:r>
              <a:rPr lang="cs-CZ" dirty="0"/>
              <a:t>Ing. Hana Věžníková, Ph.D.</a:t>
            </a:r>
            <a:endParaRPr lang="en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8A60F509-3A5F-4D4C-A657-48BF0E55D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1021" y="353200"/>
            <a:ext cx="56007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  <a:alpha val="71000"/>
              </a:schemeClr>
            </a:gs>
            <a:gs pos="76000">
              <a:schemeClr val="accent1">
                <a:lumMod val="45000"/>
                <a:lumOff val="55000"/>
                <a:alpha val="65000"/>
              </a:schemeClr>
            </a:gs>
            <a:gs pos="91000">
              <a:schemeClr val="accent1">
                <a:lumMod val="41000"/>
                <a:lumOff val="59000"/>
                <a:alpha val="77000"/>
              </a:schemeClr>
            </a:gs>
            <a:gs pos="100000">
              <a:schemeClr val="accent1">
                <a:lumMod val="30000"/>
                <a:lumOff val="70000"/>
                <a:alpha val="84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Arrow Connector 2">
            <a:extLst>
              <a:ext uri="{FF2B5EF4-FFF2-40B4-BE49-F238E27FC236}">
                <a16:creationId xmlns:a16="http://schemas.microsoft.com/office/drawing/2014/main" id="{2FD8CC38-A330-4C51-BCFB-75166ED376F0}"/>
              </a:ext>
            </a:extLst>
          </p:cNvPr>
          <p:cNvCxnSpPr>
            <a:cxnSpLocks/>
          </p:cNvCxnSpPr>
          <p:nvPr/>
        </p:nvCxnSpPr>
        <p:spPr>
          <a:xfrm>
            <a:off x="970384" y="3527806"/>
            <a:ext cx="10496938" cy="0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headEnd type="arrow"/>
            <a:tailEnd type="arrow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5">
            <a:extLst>
              <a:ext uri="{FF2B5EF4-FFF2-40B4-BE49-F238E27FC236}">
                <a16:creationId xmlns:a16="http://schemas.microsoft.com/office/drawing/2014/main" id="{B0D576A3-AFCE-4324-AD67-E368C2CA9597}"/>
              </a:ext>
            </a:extLst>
          </p:cNvPr>
          <p:cNvSpPr/>
          <p:nvPr/>
        </p:nvSpPr>
        <p:spPr>
          <a:xfrm>
            <a:off x="6616143" y="2807806"/>
            <a:ext cx="1440000" cy="1440000"/>
          </a:xfrm>
          <a:prstGeom prst="roundRect">
            <a:avLst>
              <a:gd name="adj" fmla="val 10715"/>
            </a:avLst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00A499"/>
              </a:solidFill>
            </a:endParaRPr>
          </a:p>
        </p:txBody>
      </p:sp>
      <p:sp>
        <p:nvSpPr>
          <p:cNvPr id="46" name="Nadpis 1">
            <a:extLst>
              <a:ext uri="{FF2B5EF4-FFF2-40B4-BE49-F238E27FC236}">
                <a16:creationId xmlns:a16="http://schemas.microsoft.com/office/drawing/2014/main" id="{AB6BA081-C6BB-416C-8A14-220C693C1832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Nebezpečné vlastnosti chemických látek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Rounded Rectangle 5">
            <a:extLst>
              <a:ext uri="{FF2B5EF4-FFF2-40B4-BE49-F238E27FC236}">
                <a16:creationId xmlns:a16="http://schemas.microsoft.com/office/drawing/2014/main" id="{F45D1479-ED59-43E1-BA63-7652E03CE6F5}"/>
              </a:ext>
            </a:extLst>
          </p:cNvPr>
          <p:cNvSpPr/>
          <p:nvPr/>
        </p:nvSpPr>
        <p:spPr>
          <a:xfrm>
            <a:off x="4359171" y="2807806"/>
            <a:ext cx="1440000" cy="1440000"/>
          </a:xfrm>
          <a:prstGeom prst="roundRect">
            <a:avLst>
              <a:gd name="adj" fmla="val 10715"/>
            </a:avLst>
          </a:prstGeom>
          <a:solidFill>
            <a:srgbClr val="00B0F0"/>
          </a:solidFill>
          <a:ln w="158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9" name="Rounded Rectangle 5">
            <a:extLst>
              <a:ext uri="{FF2B5EF4-FFF2-40B4-BE49-F238E27FC236}">
                <a16:creationId xmlns:a16="http://schemas.microsoft.com/office/drawing/2014/main" id="{41F52712-0803-4FCE-9E73-2F3FFF5217BD}"/>
              </a:ext>
            </a:extLst>
          </p:cNvPr>
          <p:cNvSpPr/>
          <p:nvPr/>
        </p:nvSpPr>
        <p:spPr>
          <a:xfrm>
            <a:off x="8873115" y="2807806"/>
            <a:ext cx="1440000" cy="1440000"/>
          </a:xfrm>
          <a:prstGeom prst="roundRect">
            <a:avLst>
              <a:gd name="adj" fmla="val 10715"/>
            </a:avLst>
          </a:prstGeom>
          <a:solidFill>
            <a:schemeClr val="accent4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0" name="Rounded Rectangle 5">
            <a:extLst>
              <a:ext uri="{FF2B5EF4-FFF2-40B4-BE49-F238E27FC236}">
                <a16:creationId xmlns:a16="http://schemas.microsoft.com/office/drawing/2014/main" id="{7A3CF38D-7A4E-4667-B31A-1E8717AACAF7}"/>
              </a:ext>
            </a:extLst>
          </p:cNvPr>
          <p:cNvSpPr/>
          <p:nvPr/>
        </p:nvSpPr>
        <p:spPr>
          <a:xfrm>
            <a:off x="2102199" y="2807806"/>
            <a:ext cx="1440000" cy="1440000"/>
          </a:xfrm>
          <a:prstGeom prst="roundRect">
            <a:avLst>
              <a:gd name="adj" fmla="val 10715"/>
            </a:avLst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pic>
        <p:nvPicPr>
          <p:cNvPr id="58" name="Grafický objekt 57" descr="Oheň se souvislou výplní">
            <a:hlinkClick r:id="rId4" action="ppaction://hlinksldjump"/>
            <a:extLst>
              <a:ext uri="{FF2B5EF4-FFF2-40B4-BE49-F238E27FC236}">
                <a16:creationId xmlns:a16="http://schemas.microsoft.com/office/drawing/2014/main" id="{EF741AE3-579E-4F5F-9163-D9198C6C7D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64999" y="2962571"/>
            <a:ext cx="914400" cy="914400"/>
          </a:xfrm>
          <a:prstGeom prst="rect">
            <a:avLst/>
          </a:prstGeom>
        </p:spPr>
      </p:pic>
      <p:pic>
        <p:nvPicPr>
          <p:cNvPr id="60" name="Grafický objekt 59" descr="Listnatý strom se souvislou výplní">
            <a:hlinkClick r:id="rId7" action="ppaction://hlinksldjump"/>
            <a:extLst>
              <a:ext uri="{FF2B5EF4-FFF2-40B4-BE49-F238E27FC236}">
                <a16:creationId xmlns:a16="http://schemas.microsoft.com/office/drawing/2014/main" id="{AA50F7FA-9935-46BB-A251-9F1481CD6B8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78943" y="3061377"/>
            <a:ext cx="914400" cy="914400"/>
          </a:xfrm>
          <a:prstGeom prst="rect">
            <a:avLst/>
          </a:prstGeom>
        </p:spPr>
      </p:pic>
      <p:pic>
        <p:nvPicPr>
          <p:cNvPr id="62" name="Grafický objekt 61" descr="Glóbus: Severní a Jižní Amerika se souvislou výplní">
            <a:hlinkClick r:id="rId10" action="ppaction://hlinksldjump"/>
            <a:extLst>
              <a:ext uri="{FF2B5EF4-FFF2-40B4-BE49-F238E27FC236}">
                <a16:creationId xmlns:a16="http://schemas.microsoft.com/office/drawing/2014/main" id="{9C20CA14-161D-4B8E-8103-F73E02E00F6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135915" y="3061377"/>
            <a:ext cx="914400" cy="914400"/>
          </a:xfrm>
          <a:prstGeom prst="rect">
            <a:avLst/>
          </a:prstGeom>
        </p:spPr>
      </p:pic>
      <p:pic>
        <p:nvPicPr>
          <p:cNvPr id="64" name="Grafický objekt 63" descr="Mozek v hlavě se souvislou výplní">
            <a:hlinkClick r:id="rId13" action="ppaction://hlinksldjump"/>
            <a:extLst>
              <a:ext uri="{FF2B5EF4-FFF2-40B4-BE49-F238E27FC236}">
                <a16:creationId xmlns:a16="http://schemas.microsoft.com/office/drawing/2014/main" id="{9F998541-9B05-406B-830F-873A44C7F03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621971" y="3061377"/>
            <a:ext cx="914400" cy="914400"/>
          </a:xfrm>
          <a:prstGeom prst="rect">
            <a:avLst/>
          </a:prstGeom>
        </p:spPr>
      </p:pic>
      <p:sp>
        <p:nvSpPr>
          <p:cNvPr id="65" name="TextovéPole 64">
            <a:extLst>
              <a:ext uri="{FF2B5EF4-FFF2-40B4-BE49-F238E27FC236}">
                <a16:creationId xmlns:a16="http://schemas.microsoft.com/office/drawing/2014/main" id="{8BE8142E-9694-46FE-AC6A-B56ACF196F06}"/>
              </a:ext>
            </a:extLst>
          </p:cNvPr>
          <p:cNvSpPr txBox="1"/>
          <p:nvPr/>
        </p:nvSpPr>
        <p:spPr>
          <a:xfrm>
            <a:off x="1753637" y="4362393"/>
            <a:ext cx="2137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1" dirty="0"/>
              <a:t>Fyzikální nebezpečnost</a:t>
            </a:r>
          </a:p>
        </p:txBody>
      </p:sp>
      <p:sp>
        <p:nvSpPr>
          <p:cNvPr id="66" name="TextovéPole 65">
            <a:extLst>
              <a:ext uri="{FF2B5EF4-FFF2-40B4-BE49-F238E27FC236}">
                <a16:creationId xmlns:a16="http://schemas.microsoft.com/office/drawing/2014/main" id="{3422FCC7-E253-47AF-BFF3-F5B9967EC12F}"/>
              </a:ext>
            </a:extLst>
          </p:cNvPr>
          <p:cNvSpPr txBox="1"/>
          <p:nvPr/>
        </p:nvSpPr>
        <p:spPr>
          <a:xfrm>
            <a:off x="4359171" y="2165333"/>
            <a:ext cx="14323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600" b="1" dirty="0"/>
              <a:t>Nebezpečnost </a:t>
            </a:r>
          </a:p>
          <a:p>
            <a:pPr algn="ctr"/>
            <a:r>
              <a:rPr lang="cs-CZ" sz="1600" b="1" dirty="0"/>
              <a:t>pro zdraví</a:t>
            </a:r>
          </a:p>
        </p:txBody>
      </p:sp>
      <p:sp>
        <p:nvSpPr>
          <p:cNvPr id="67" name="TextovéPole 66">
            <a:extLst>
              <a:ext uri="{FF2B5EF4-FFF2-40B4-BE49-F238E27FC236}">
                <a16:creationId xmlns:a16="http://schemas.microsoft.com/office/drawing/2014/main" id="{4F5D6B6F-D155-4341-A7BE-0260FD9EB756}"/>
              </a:ext>
            </a:extLst>
          </p:cNvPr>
          <p:cNvSpPr txBox="1"/>
          <p:nvPr/>
        </p:nvSpPr>
        <p:spPr>
          <a:xfrm>
            <a:off x="6357245" y="4290608"/>
            <a:ext cx="1957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Nebezpečnost </a:t>
            </a:r>
          </a:p>
          <a:p>
            <a:pPr algn="ctr"/>
            <a:r>
              <a:rPr lang="cs-CZ" sz="1600" b="1" dirty="0"/>
              <a:t>pro životní prostředí</a:t>
            </a:r>
          </a:p>
        </p:txBody>
      </p:sp>
      <p:sp>
        <p:nvSpPr>
          <p:cNvPr id="68" name="TextovéPole 67">
            <a:extLst>
              <a:ext uri="{FF2B5EF4-FFF2-40B4-BE49-F238E27FC236}">
                <a16:creationId xmlns:a16="http://schemas.microsoft.com/office/drawing/2014/main" id="{DC639E1F-F489-4FFF-AE94-82D2D0AE99EA}"/>
              </a:ext>
            </a:extLst>
          </p:cNvPr>
          <p:cNvSpPr txBox="1"/>
          <p:nvPr/>
        </p:nvSpPr>
        <p:spPr>
          <a:xfrm>
            <a:off x="8509585" y="2114218"/>
            <a:ext cx="2167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Dodatečná třída nebezpečnosti EU</a:t>
            </a:r>
          </a:p>
        </p:txBody>
      </p:sp>
    </p:spTree>
    <p:extLst>
      <p:ext uri="{BB962C8B-B14F-4D97-AF65-F5344CB8AC3E}">
        <p14:creationId xmlns:p14="http://schemas.microsoft.com/office/powerpoint/2010/main" val="20627572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DBA4C32-AC08-4837-B572-E522310D928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6850" y="947670"/>
            <a:ext cx="6019610" cy="496265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cs-CZ" sz="6400" dirty="0">
                <a:hlinkClick r:id="rId3" action="ppaction://hlinksldjump"/>
              </a:rPr>
              <a:t>Výbušnina</a:t>
            </a:r>
            <a:endParaRPr lang="cs-CZ" sz="6400" dirty="0"/>
          </a:p>
          <a:p>
            <a:pPr marL="0" indent="0">
              <a:buNone/>
            </a:pPr>
            <a:r>
              <a:rPr lang="cs-CZ" sz="6400" dirty="0">
                <a:hlinkClick r:id="rId4" action="ppaction://hlinksldjump"/>
              </a:rPr>
              <a:t>Hořlavý</a:t>
            </a:r>
            <a:r>
              <a:rPr lang="en-US" sz="6400" dirty="0">
                <a:hlinkClick r:id="rId4" action="ppaction://hlinksldjump"/>
              </a:rPr>
              <a:t> </a:t>
            </a:r>
            <a:r>
              <a:rPr lang="cs-CZ" sz="6400" dirty="0">
                <a:hlinkClick r:id="rId4" action="ppaction://hlinksldjump"/>
              </a:rPr>
              <a:t>plyn</a:t>
            </a:r>
            <a:endParaRPr lang="cs-CZ" sz="6400" dirty="0"/>
          </a:p>
          <a:p>
            <a:pPr marL="0" indent="0">
              <a:buNone/>
            </a:pPr>
            <a:r>
              <a:rPr lang="cs-CZ" sz="6400" dirty="0">
                <a:hlinkClick r:id="rId5" action="ppaction://hlinksldjump"/>
              </a:rPr>
              <a:t>Hořlavý</a:t>
            </a:r>
            <a:r>
              <a:rPr lang="en-US" sz="6400" dirty="0">
                <a:hlinkClick r:id="rId5" action="ppaction://hlinksldjump"/>
              </a:rPr>
              <a:t> aerosol</a:t>
            </a:r>
            <a:endParaRPr lang="cs-CZ" sz="6400" dirty="0"/>
          </a:p>
          <a:p>
            <a:pPr marL="0" indent="0">
              <a:buNone/>
            </a:pPr>
            <a:r>
              <a:rPr lang="cs-CZ" sz="6400" dirty="0">
                <a:hlinkClick r:id="rId6" action="ppaction://hlinksldjump"/>
              </a:rPr>
              <a:t>Oxidující</a:t>
            </a:r>
            <a:r>
              <a:rPr lang="en-US" sz="6400" dirty="0">
                <a:hlinkClick r:id="rId6" action="ppaction://hlinksldjump"/>
              </a:rPr>
              <a:t> </a:t>
            </a:r>
            <a:r>
              <a:rPr lang="cs-CZ" sz="6400" dirty="0">
                <a:hlinkClick r:id="rId6" action="ppaction://hlinksldjump"/>
              </a:rPr>
              <a:t>plyn</a:t>
            </a:r>
            <a:endParaRPr lang="cs-CZ" sz="6400" dirty="0"/>
          </a:p>
          <a:p>
            <a:pPr marL="0" indent="0">
              <a:buNone/>
            </a:pPr>
            <a:r>
              <a:rPr lang="cs-CZ" sz="6400" dirty="0">
                <a:hlinkClick r:id="rId7" action="ppaction://hlinksldjump"/>
              </a:rPr>
              <a:t>Plyny</a:t>
            </a:r>
            <a:r>
              <a:rPr lang="en-US" sz="6400" dirty="0">
                <a:hlinkClick r:id="rId7" action="ppaction://hlinksldjump"/>
              </a:rPr>
              <a:t> pod </a:t>
            </a:r>
            <a:r>
              <a:rPr lang="cs-CZ" sz="6400" dirty="0">
                <a:hlinkClick r:id="rId7" action="ppaction://hlinksldjump"/>
              </a:rPr>
              <a:t>tlakem</a:t>
            </a:r>
            <a:endParaRPr lang="cs-CZ" sz="6400" dirty="0"/>
          </a:p>
          <a:p>
            <a:pPr marL="0" indent="0">
              <a:buNone/>
            </a:pPr>
            <a:r>
              <a:rPr lang="cs-CZ" sz="6400" dirty="0">
                <a:hlinkClick r:id="rId8" action="ppaction://hlinksldjump"/>
              </a:rPr>
              <a:t>Hořlavá</a:t>
            </a:r>
            <a:r>
              <a:rPr lang="en-US" sz="6400" dirty="0">
                <a:hlinkClick r:id="rId8" action="ppaction://hlinksldjump"/>
              </a:rPr>
              <a:t> </a:t>
            </a:r>
            <a:r>
              <a:rPr lang="cs-CZ" sz="6400" dirty="0">
                <a:hlinkClick r:id="rId8" action="ppaction://hlinksldjump"/>
              </a:rPr>
              <a:t>kapalina</a:t>
            </a:r>
            <a:endParaRPr lang="cs-CZ" sz="6400" dirty="0"/>
          </a:p>
          <a:p>
            <a:pPr marL="0" indent="0">
              <a:buNone/>
            </a:pPr>
            <a:r>
              <a:rPr lang="cs-CZ" sz="6400" dirty="0">
                <a:hlinkClick r:id="rId9" action="ppaction://hlinksldjump"/>
              </a:rPr>
              <a:t>Hořlavá</a:t>
            </a:r>
            <a:r>
              <a:rPr lang="en-US" sz="6400" dirty="0">
                <a:hlinkClick r:id="rId9" action="ppaction://hlinksldjump"/>
              </a:rPr>
              <a:t> </a:t>
            </a:r>
            <a:r>
              <a:rPr lang="cs-CZ" sz="6400" dirty="0">
                <a:hlinkClick r:id="rId9" action="ppaction://hlinksldjump"/>
              </a:rPr>
              <a:t>tuhá</a:t>
            </a:r>
            <a:r>
              <a:rPr lang="en-US" sz="6400" dirty="0">
                <a:hlinkClick r:id="rId9" action="ppaction://hlinksldjump"/>
              </a:rPr>
              <a:t> </a:t>
            </a:r>
            <a:r>
              <a:rPr lang="cs-CZ" sz="6400" dirty="0">
                <a:hlinkClick r:id="rId9" action="ppaction://hlinksldjump"/>
              </a:rPr>
              <a:t>látka</a:t>
            </a:r>
            <a:endParaRPr lang="cs-CZ" sz="6400" dirty="0"/>
          </a:p>
          <a:p>
            <a:pPr marL="0" indent="0">
              <a:buNone/>
            </a:pPr>
            <a:r>
              <a:rPr lang="cs-CZ" sz="6400" dirty="0">
                <a:hlinkClick r:id="rId10" action="ppaction://hlinksldjump"/>
              </a:rPr>
              <a:t>Samovolně</a:t>
            </a:r>
            <a:r>
              <a:rPr lang="en-US" sz="6400" dirty="0">
                <a:hlinkClick r:id="rId10" action="ppaction://hlinksldjump"/>
              </a:rPr>
              <a:t> </a:t>
            </a:r>
            <a:r>
              <a:rPr lang="cs-CZ" sz="6400" dirty="0">
                <a:hlinkClick r:id="rId10" action="ppaction://hlinksldjump"/>
              </a:rPr>
              <a:t>reagující</a:t>
            </a:r>
            <a:r>
              <a:rPr lang="en-US" sz="6400" dirty="0">
                <a:hlinkClick r:id="rId10" action="ppaction://hlinksldjump"/>
              </a:rPr>
              <a:t> </a:t>
            </a:r>
            <a:r>
              <a:rPr lang="cs-CZ" sz="6400" dirty="0">
                <a:hlinkClick r:id="rId10" action="ppaction://hlinksldjump"/>
              </a:rPr>
              <a:t>látka</a:t>
            </a:r>
            <a:r>
              <a:rPr lang="en-US" sz="6400" dirty="0">
                <a:hlinkClick r:id="rId10" action="ppaction://hlinksldjump"/>
              </a:rPr>
              <a:t> </a:t>
            </a:r>
            <a:r>
              <a:rPr lang="cs-CZ" sz="6400" dirty="0">
                <a:hlinkClick r:id="rId10" action="ppaction://hlinksldjump"/>
              </a:rPr>
              <a:t>nebo</a:t>
            </a:r>
            <a:r>
              <a:rPr lang="en-US" sz="6400" dirty="0">
                <a:hlinkClick r:id="rId10" action="ppaction://hlinksldjump"/>
              </a:rPr>
              <a:t> </a:t>
            </a:r>
            <a:r>
              <a:rPr lang="cs-CZ" sz="6400" dirty="0">
                <a:hlinkClick r:id="rId10" action="ppaction://hlinksldjump"/>
              </a:rPr>
              <a:t>směs</a:t>
            </a:r>
            <a:endParaRPr lang="cs-CZ" sz="6400" dirty="0"/>
          </a:p>
          <a:p>
            <a:pPr marL="0" indent="0">
              <a:buNone/>
            </a:pPr>
            <a:r>
              <a:rPr lang="cs-CZ" sz="6400" dirty="0">
                <a:hlinkClick r:id="rId11" action="ppaction://hlinksldjump"/>
              </a:rPr>
              <a:t>Samozápalná</a:t>
            </a:r>
            <a:r>
              <a:rPr lang="en-US" sz="6400" dirty="0">
                <a:hlinkClick r:id="rId11" action="ppaction://hlinksldjump"/>
              </a:rPr>
              <a:t> </a:t>
            </a:r>
            <a:r>
              <a:rPr lang="cs-CZ" sz="6400" dirty="0">
                <a:hlinkClick r:id="rId11" action="ppaction://hlinksldjump"/>
              </a:rPr>
              <a:t>kapalina</a:t>
            </a:r>
            <a:endParaRPr lang="cs-CZ" sz="6400" dirty="0"/>
          </a:p>
          <a:p>
            <a:pPr marL="0" indent="0">
              <a:buNone/>
            </a:pPr>
            <a:r>
              <a:rPr lang="cs-CZ" sz="6400" dirty="0">
                <a:hlinkClick r:id="rId12" action="ppaction://hlinksldjump"/>
              </a:rPr>
              <a:t>Samozápalná</a:t>
            </a:r>
            <a:r>
              <a:rPr lang="en-US" sz="6400" dirty="0">
                <a:hlinkClick r:id="rId12" action="ppaction://hlinksldjump"/>
              </a:rPr>
              <a:t> </a:t>
            </a:r>
            <a:r>
              <a:rPr lang="cs-CZ" sz="6400" dirty="0">
                <a:hlinkClick r:id="rId12" action="ppaction://hlinksldjump"/>
              </a:rPr>
              <a:t>tuhá</a:t>
            </a:r>
            <a:r>
              <a:rPr lang="en-US" sz="6400" dirty="0">
                <a:hlinkClick r:id="rId12" action="ppaction://hlinksldjump"/>
              </a:rPr>
              <a:t> </a:t>
            </a:r>
            <a:r>
              <a:rPr lang="cs-CZ" sz="6400" dirty="0">
                <a:hlinkClick r:id="rId12" action="ppaction://hlinksldjump"/>
              </a:rPr>
              <a:t>látka</a:t>
            </a:r>
            <a:endParaRPr lang="cs-CZ" sz="6400" dirty="0"/>
          </a:p>
          <a:p>
            <a:pPr marL="0" indent="0">
              <a:buNone/>
            </a:pPr>
            <a:r>
              <a:rPr lang="pt-BR" sz="6400" dirty="0">
                <a:hlinkClick r:id="rId13" action="ppaction://hlinksldjump"/>
              </a:rPr>
              <a:t>Samozahřívající se látka nebo směs</a:t>
            </a:r>
            <a:endParaRPr lang="cs-CZ" sz="6400" dirty="0"/>
          </a:p>
          <a:p>
            <a:pPr marL="0" indent="0">
              <a:buNone/>
            </a:pPr>
            <a:r>
              <a:rPr lang="cs-CZ" sz="6400" dirty="0">
                <a:hlinkClick r:id="rId14" action="ppaction://hlinksldjump"/>
              </a:rPr>
              <a:t>Látka</a:t>
            </a:r>
            <a:r>
              <a:rPr lang="en-US" sz="6400" dirty="0">
                <a:hlinkClick r:id="rId14" action="ppaction://hlinksldjump"/>
              </a:rPr>
              <a:t> </a:t>
            </a:r>
            <a:r>
              <a:rPr lang="cs-CZ" sz="6400" dirty="0">
                <a:hlinkClick r:id="rId14" action="ppaction://hlinksldjump"/>
              </a:rPr>
              <a:t>nebo</a:t>
            </a:r>
            <a:r>
              <a:rPr lang="en-US" sz="6400" dirty="0">
                <a:hlinkClick r:id="rId14" action="ppaction://hlinksldjump"/>
              </a:rPr>
              <a:t> </a:t>
            </a:r>
            <a:r>
              <a:rPr lang="cs-CZ" sz="6400" dirty="0">
                <a:hlinkClick r:id="rId14" action="ppaction://hlinksldjump"/>
              </a:rPr>
              <a:t>směs</a:t>
            </a:r>
            <a:r>
              <a:rPr lang="en-US" sz="6400" dirty="0">
                <a:hlinkClick r:id="rId14" action="ppaction://hlinksldjump"/>
              </a:rPr>
              <a:t>, </a:t>
            </a:r>
            <a:r>
              <a:rPr lang="cs-CZ" sz="6400" dirty="0">
                <a:hlinkClick r:id="rId14" action="ppaction://hlinksldjump"/>
              </a:rPr>
              <a:t>která</a:t>
            </a:r>
            <a:r>
              <a:rPr lang="en-US" sz="6400" dirty="0">
                <a:hlinkClick r:id="rId14" action="ppaction://hlinksldjump"/>
              </a:rPr>
              <a:t> </a:t>
            </a:r>
            <a:r>
              <a:rPr lang="cs-CZ" sz="6400" dirty="0">
                <a:hlinkClick r:id="rId14" action="ppaction://hlinksldjump"/>
              </a:rPr>
              <a:t>při</a:t>
            </a:r>
            <a:r>
              <a:rPr lang="en-US" sz="6400" dirty="0">
                <a:hlinkClick r:id="rId14" action="ppaction://hlinksldjump"/>
              </a:rPr>
              <a:t> </a:t>
            </a:r>
            <a:r>
              <a:rPr lang="cs-CZ" sz="6400" dirty="0">
                <a:hlinkClick r:id="rId14" action="ppaction://hlinksldjump"/>
              </a:rPr>
              <a:t>styku</a:t>
            </a:r>
            <a:r>
              <a:rPr lang="en-US" sz="6400" dirty="0">
                <a:hlinkClick r:id="rId14" action="ppaction://hlinksldjump"/>
              </a:rPr>
              <a:t> s vodou </a:t>
            </a:r>
            <a:r>
              <a:rPr lang="cs-CZ" sz="6400" dirty="0">
                <a:hlinkClick r:id="rId14" action="ppaction://hlinksldjump"/>
              </a:rPr>
              <a:t>uvolňuje hořlavé</a:t>
            </a:r>
            <a:r>
              <a:rPr lang="en-US" sz="6400" dirty="0">
                <a:hlinkClick r:id="rId14" action="ppaction://hlinksldjump"/>
              </a:rPr>
              <a:t> </a:t>
            </a:r>
            <a:r>
              <a:rPr lang="cs-CZ" sz="6400" dirty="0">
                <a:hlinkClick r:id="rId14" action="ppaction://hlinksldjump"/>
              </a:rPr>
              <a:t>plyny</a:t>
            </a:r>
            <a:endParaRPr lang="cs-CZ" sz="6400" dirty="0"/>
          </a:p>
          <a:p>
            <a:pPr marL="0" indent="0">
              <a:buNone/>
            </a:pPr>
            <a:r>
              <a:rPr lang="cs-CZ" sz="6400" dirty="0">
                <a:hlinkClick r:id="rId15" action="ppaction://hlinksldjump"/>
              </a:rPr>
              <a:t>Oxidující</a:t>
            </a:r>
            <a:r>
              <a:rPr lang="en-US" sz="6400" dirty="0">
                <a:hlinkClick r:id="rId15" action="ppaction://hlinksldjump"/>
              </a:rPr>
              <a:t> </a:t>
            </a:r>
            <a:r>
              <a:rPr lang="cs-CZ" sz="6400" dirty="0">
                <a:hlinkClick r:id="rId15" action="ppaction://hlinksldjump"/>
              </a:rPr>
              <a:t>kapalina</a:t>
            </a:r>
            <a:endParaRPr lang="cs-CZ" sz="6400" dirty="0"/>
          </a:p>
          <a:p>
            <a:pPr marL="0" indent="0">
              <a:buNone/>
            </a:pPr>
            <a:r>
              <a:rPr lang="cs-CZ" sz="6400" dirty="0">
                <a:hlinkClick r:id="rId16" action="ppaction://hlinksldjump"/>
              </a:rPr>
              <a:t>Oxidující tuhá</a:t>
            </a:r>
            <a:r>
              <a:rPr lang="en-US" sz="6400" dirty="0">
                <a:hlinkClick r:id="rId16" action="ppaction://hlinksldjump"/>
              </a:rPr>
              <a:t> </a:t>
            </a:r>
            <a:r>
              <a:rPr lang="cs-CZ" sz="6400" dirty="0">
                <a:hlinkClick r:id="rId16" action="ppaction://hlinksldjump"/>
              </a:rPr>
              <a:t>látka</a:t>
            </a:r>
            <a:endParaRPr lang="cs-CZ" sz="6400" dirty="0"/>
          </a:p>
          <a:p>
            <a:pPr marL="0" indent="0">
              <a:buNone/>
            </a:pPr>
            <a:r>
              <a:rPr lang="cs-CZ" sz="6400" dirty="0">
                <a:hlinkClick r:id="rId17" action="ppaction://hlinksldjump"/>
              </a:rPr>
              <a:t>Organický</a:t>
            </a:r>
            <a:r>
              <a:rPr lang="en-US" sz="6400" dirty="0">
                <a:hlinkClick r:id="rId17" action="ppaction://hlinksldjump"/>
              </a:rPr>
              <a:t> </a:t>
            </a:r>
            <a:r>
              <a:rPr lang="cs-CZ" sz="6400" dirty="0">
                <a:hlinkClick r:id="rId17" action="ppaction://hlinksldjump"/>
              </a:rPr>
              <a:t>peroxid</a:t>
            </a:r>
            <a:endParaRPr lang="cs-CZ" sz="6400" dirty="0"/>
          </a:p>
          <a:p>
            <a:pPr marL="0" indent="0">
              <a:buNone/>
            </a:pPr>
            <a:r>
              <a:rPr lang="cs-CZ" sz="6400" dirty="0">
                <a:hlinkClick r:id="rId18" action="ppaction://hlinksldjump"/>
              </a:rPr>
              <a:t>Látka</a:t>
            </a:r>
            <a:r>
              <a:rPr lang="en-US" sz="6400" dirty="0">
                <a:hlinkClick r:id="rId18" action="ppaction://hlinksldjump"/>
              </a:rPr>
              <a:t> </a:t>
            </a:r>
            <a:r>
              <a:rPr lang="cs-CZ" sz="6400" dirty="0">
                <a:hlinkClick r:id="rId18" action="ppaction://hlinksldjump"/>
              </a:rPr>
              <a:t>nebo</a:t>
            </a:r>
            <a:r>
              <a:rPr lang="en-US" sz="6400" dirty="0">
                <a:hlinkClick r:id="rId18" action="ppaction://hlinksldjump"/>
              </a:rPr>
              <a:t> </a:t>
            </a:r>
            <a:r>
              <a:rPr lang="cs-CZ" sz="6400" dirty="0">
                <a:hlinkClick r:id="rId18" action="ppaction://hlinksldjump"/>
              </a:rPr>
              <a:t>směs</a:t>
            </a:r>
            <a:r>
              <a:rPr lang="en-US" sz="6400" dirty="0">
                <a:hlinkClick r:id="rId18" action="ppaction://hlinksldjump"/>
              </a:rPr>
              <a:t> </a:t>
            </a:r>
            <a:r>
              <a:rPr lang="cs-CZ" sz="6400" dirty="0">
                <a:hlinkClick r:id="rId18" action="ppaction://hlinksldjump"/>
              </a:rPr>
              <a:t>korozivní</a:t>
            </a:r>
            <a:r>
              <a:rPr lang="en-US" sz="6400" dirty="0">
                <a:hlinkClick r:id="rId18" action="ppaction://hlinksldjump"/>
              </a:rPr>
              <a:t> pro </a:t>
            </a:r>
            <a:r>
              <a:rPr lang="cs-CZ" sz="6400" dirty="0">
                <a:hlinkClick r:id="rId18" action="ppaction://hlinksldjump"/>
              </a:rPr>
              <a:t>kovy</a:t>
            </a:r>
            <a:endParaRPr lang="cs-CZ" sz="6400" dirty="0"/>
          </a:p>
          <a:p>
            <a:endParaRPr lang="en-US" dirty="0"/>
          </a:p>
        </p:txBody>
      </p:sp>
      <p:pic>
        <p:nvPicPr>
          <p:cNvPr id="10" name="Zástupný symbol obrázku 11">
            <a:extLst>
              <a:ext uri="{FF2B5EF4-FFF2-40B4-BE49-F238E27FC236}">
                <a16:creationId xmlns:a16="http://schemas.microsoft.com/office/drawing/2014/main" id="{2BCD516A-F733-4461-ACDF-76AEE543B06F}"/>
              </a:ext>
            </a:extLst>
          </p:cNvPr>
          <p:cNvPicPr>
            <a:picLocks noChangeAspect="1"/>
          </p:cNvPicPr>
          <p:nvPr/>
        </p:nvPicPr>
        <p:blipFill>
          <a:blip r:embed="rId19"/>
          <a:srcRect l="16236" r="16236"/>
          <a:stretch>
            <a:fillRect/>
          </a:stretch>
        </p:blipFill>
        <p:spPr>
          <a:xfrm flipH="1">
            <a:off x="5242560" y="0"/>
            <a:ext cx="6951916" cy="6858000"/>
          </a:xfrm>
          <a:custGeom>
            <a:avLst/>
            <a:gdLst>
              <a:gd name="connsiteX0" fmla="*/ 1771848 w 6951916"/>
              <a:gd name="connsiteY0" fmla="*/ 5235683 h 6858000"/>
              <a:gd name="connsiteX1" fmla="*/ 3436690 w 6951916"/>
              <a:gd name="connsiteY1" fmla="*/ 6858000 h 6858000"/>
              <a:gd name="connsiteX2" fmla="*/ 190969 w 6951916"/>
              <a:gd name="connsiteY2" fmla="*/ 6858000 h 6858000"/>
              <a:gd name="connsiteX3" fmla="*/ 3520070 w 6951916"/>
              <a:gd name="connsiteY3" fmla="*/ 3441637 h 6858000"/>
              <a:gd name="connsiteX4" fmla="*/ 5206823 w 6951916"/>
              <a:gd name="connsiteY4" fmla="*/ 5085306 h 6858000"/>
              <a:gd name="connsiteX5" fmla="*/ 3479408 w 6951916"/>
              <a:gd name="connsiteY5" fmla="*/ 6858000 h 6858000"/>
              <a:gd name="connsiteX6" fmla="*/ 3470395 w 6951916"/>
              <a:gd name="connsiteY6" fmla="*/ 6858000 h 6858000"/>
              <a:gd name="connsiteX7" fmla="*/ 3534069 w 6951916"/>
              <a:gd name="connsiteY7" fmla="*/ 6792657 h 6858000"/>
              <a:gd name="connsiteX8" fmla="*/ 1851939 w 6951916"/>
              <a:gd name="connsiteY8" fmla="*/ 5153493 h 6858000"/>
              <a:gd name="connsiteX9" fmla="*/ 5265163 w 6951916"/>
              <a:gd name="connsiteY9" fmla="*/ 1650801 h 6858000"/>
              <a:gd name="connsiteX10" fmla="*/ 6951916 w 6951916"/>
              <a:gd name="connsiteY10" fmla="*/ 3294471 h 6858000"/>
              <a:gd name="connsiteX11" fmla="*/ 5286913 w 6951916"/>
              <a:gd name="connsiteY11" fmla="*/ 5003116 h 6858000"/>
              <a:gd name="connsiteX12" fmla="*/ 3600160 w 6951916"/>
              <a:gd name="connsiteY12" fmla="*/ 3359447 h 6858000"/>
              <a:gd name="connsiteX13" fmla="*/ 0 w 6951916"/>
              <a:gd name="connsiteY13" fmla="*/ 11479 h 6858000"/>
              <a:gd name="connsiteX14" fmla="*/ 3437881 w 6951916"/>
              <a:gd name="connsiteY14" fmla="*/ 3361547 h 6858000"/>
              <a:gd name="connsiteX15" fmla="*/ 30736 w 6951916"/>
              <a:gd name="connsiteY15" fmla="*/ 6858000 h 6858000"/>
              <a:gd name="connsiteX16" fmla="*/ 11830 w 6951916"/>
              <a:gd name="connsiteY16" fmla="*/ 6858000 h 6858000"/>
              <a:gd name="connsiteX17" fmla="*/ 0 w 6951916"/>
              <a:gd name="connsiteY17" fmla="*/ 6846473 h 6858000"/>
              <a:gd name="connsiteX18" fmla="*/ 152655 w 6951916"/>
              <a:gd name="connsiteY18" fmla="*/ 0 h 6858000"/>
              <a:gd name="connsiteX19" fmla="*/ 3571090 w 6951916"/>
              <a:gd name="connsiteY19" fmla="*/ 0 h 6858000"/>
              <a:gd name="connsiteX20" fmla="*/ 5182974 w 6951916"/>
              <a:gd name="connsiteY20" fmla="*/ 1570712 h 6858000"/>
              <a:gd name="connsiteX21" fmla="*/ 3517971 w 6951916"/>
              <a:gd name="connsiteY21" fmla="*/ 327935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951916" h="6858000">
                <a:moveTo>
                  <a:pt x="1771848" y="5235683"/>
                </a:moveTo>
                <a:lnTo>
                  <a:pt x="3436690" y="6858000"/>
                </a:lnTo>
                <a:lnTo>
                  <a:pt x="190969" y="6858000"/>
                </a:lnTo>
                <a:close/>
                <a:moveTo>
                  <a:pt x="3520070" y="3441637"/>
                </a:moveTo>
                <a:lnTo>
                  <a:pt x="5206823" y="5085306"/>
                </a:lnTo>
                <a:lnTo>
                  <a:pt x="3479408" y="6858000"/>
                </a:lnTo>
                <a:lnTo>
                  <a:pt x="3470395" y="6858000"/>
                </a:lnTo>
                <a:lnTo>
                  <a:pt x="3534069" y="6792657"/>
                </a:lnTo>
                <a:lnTo>
                  <a:pt x="1851939" y="5153493"/>
                </a:lnTo>
                <a:close/>
                <a:moveTo>
                  <a:pt x="5265163" y="1650801"/>
                </a:moveTo>
                <a:lnTo>
                  <a:pt x="6951916" y="3294471"/>
                </a:lnTo>
                <a:lnTo>
                  <a:pt x="5286913" y="5003116"/>
                </a:lnTo>
                <a:lnTo>
                  <a:pt x="3600160" y="3359447"/>
                </a:lnTo>
                <a:close/>
                <a:moveTo>
                  <a:pt x="0" y="11479"/>
                </a:moveTo>
                <a:lnTo>
                  <a:pt x="3437881" y="3361547"/>
                </a:lnTo>
                <a:lnTo>
                  <a:pt x="30736" y="6858000"/>
                </a:lnTo>
                <a:lnTo>
                  <a:pt x="11830" y="6858000"/>
                </a:lnTo>
                <a:lnTo>
                  <a:pt x="0" y="6846473"/>
                </a:lnTo>
                <a:close/>
                <a:moveTo>
                  <a:pt x="152655" y="0"/>
                </a:moveTo>
                <a:lnTo>
                  <a:pt x="3571090" y="0"/>
                </a:lnTo>
                <a:lnTo>
                  <a:pt x="5182974" y="1570712"/>
                </a:lnTo>
                <a:lnTo>
                  <a:pt x="3517971" y="3279358"/>
                </a:lnTo>
                <a:close/>
              </a:path>
            </a:pathLst>
          </a:custGeom>
        </p:spPr>
      </p:pic>
      <p:sp>
        <p:nvSpPr>
          <p:cNvPr id="8" name="Tlačítko akce: Přejít domů 7">
            <a:hlinkClick r:id="rId20" action="ppaction://hlinksldjump" highlightClick="1"/>
            <a:extLst>
              <a:ext uri="{FF2B5EF4-FFF2-40B4-BE49-F238E27FC236}">
                <a16:creationId xmlns:a16="http://schemas.microsoft.com/office/drawing/2014/main" id="{8D381D26-4F31-4668-93E2-C6E6F5E86FA2}"/>
              </a:ext>
            </a:extLst>
          </p:cNvPr>
          <p:cNvSpPr/>
          <p:nvPr/>
        </p:nvSpPr>
        <p:spPr>
          <a:xfrm>
            <a:off x="196850" y="6007607"/>
            <a:ext cx="562102" cy="557223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F178135D-7B00-453F-BE65-144C0B551964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Fyzikální nebezpečnost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E40D8DCB-CED2-4DC8-B19E-2B8BBC857D94}"/>
              </a:ext>
            </a:extLst>
          </p:cNvPr>
          <p:cNvSpPr txBox="1"/>
          <p:nvPr/>
        </p:nvSpPr>
        <p:spPr>
          <a:xfrm>
            <a:off x="10021824" y="6488668"/>
            <a:ext cx="2267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" dirty="0"/>
              <a:t>Zdroj: https://vlm-production-dam-public.fra1.cdn.digitaloceanspaces.com/1366x910/6e7/6e749787-7e15-48ab-a5a5-f55f108aa146.jpeg</a:t>
            </a:r>
          </a:p>
        </p:txBody>
      </p:sp>
    </p:spTree>
    <p:extLst>
      <p:ext uri="{BB962C8B-B14F-4D97-AF65-F5344CB8AC3E}">
        <p14:creationId xmlns:p14="http://schemas.microsoft.com/office/powerpoint/2010/main" val="162513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69D8D05-D9E0-43BE-9A7A-C1E01AF0E85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6850" y="1509520"/>
            <a:ext cx="5702300" cy="3620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>
                <a:hlinkClick r:id="rId2" action="ppaction://hlinksldjump"/>
              </a:rPr>
              <a:t>Akutní</a:t>
            </a:r>
            <a:r>
              <a:rPr lang="en-US" sz="1600" dirty="0">
                <a:hlinkClick r:id="rId2" action="ppaction://hlinksldjump"/>
              </a:rPr>
              <a:t> </a:t>
            </a:r>
            <a:r>
              <a:rPr lang="cs-CZ" sz="1600" dirty="0">
                <a:hlinkClick r:id="rId2" action="ppaction://hlinksldjump"/>
              </a:rPr>
              <a:t>toxicita</a:t>
            </a:r>
            <a:endParaRPr lang="cs-CZ" sz="1600" dirty="0"/>
          </a:p>
          <a:p>
            <a:pPr marL="0" indent="0">
              <a:buNone/>
            </a:pPr>
            <a:r>
              <a:rPr lang="cs-CZ" sz="1600" dirty="0">
                <a:hlinkClick r:id="rId3" action="ppaction://hlinksldjump"/>
              </a:rPr>
              <a:t>Žíravost</a:t>
            </a:r>
            <a:r>
              <a:rPr lang="en-US" sz="1600" dirty="0">
                <a:hlinkClick r:id="rId3" action="ppaction://hlinksldjump"/>
              </a:rPr>
              <a:t>/</a:t>
            </a:r>
            <a:r>
              <a:rPr lang="cs-CZ" sz="1600" dirty="0">
                <a:hlinkClick r:id="rId3" action="ppaction://hlinksldjump"/>
              </a:rPr>
              <a:t>dráždivost</a:t>
            </a:r>
            <a:r>
              <a:rPr lang="en-US" sz="1600" dirty="0">
                <a:hlinkClick r:id="rId3" action="ppaction://hlinksldjump"/>
              </a:rPr>
              <a:t> pro </a:t>
            </a:r>
            <a:r>
              <a:rPr lang="cs-CZ" sz="1600" dirty="0">
                <a:hlinkClick r:id="rId3" action="ppaction://hlinksldjump"/>
              </a:rPr>
              <a:t>kůži</a:t>
            </a:r>
            <a:endParaRPr lang="cs-CZ" sz="1600" dirty="0"/>
          </a:p>
          <a:p>
            <a:pPr marL="0" indent="0">
              <a:buNone/>
            </a:pPr>
            <a:r>
              <a:rPr lang="cs-CZ" sz="1600" dirty="0">
                <a:hlinkClick r:id="rId4" action="ppaction://hlinksldjump"/>
              </a:rPr>
              <a:t>Vážné</a:t>
            </a:r>
            <a:r>
              <a:rPr lang="en-US" sz="1600" dirty="0">
                <a:hlinkClick r:id="rId4" action="ppaction://hlinksldjump"/>
              </a:rPr>
              <a:t> </a:t>
            </a:r>
            <a:r>
              <a:rPr lang="cs-CZ" sz="1600" dirty="0">
                <a:hlinkClick r:id="rId4" action="ppaction://hlinksldjump"/>
              </a:rPr>
              <a:t>poškození</a:t>
            </a:r>
            <a:r>
              <a:rPr lang="en-US" sz="1600" dirty="0">
                <a:hlinkClick r:id="rId4" action="ppaction://hlinksldjump"/>
              </a:rPr>
              <a:t> </a:t>
            </a:r>
            <a:r>
              <a:rPr lang="cs-CZ" sz="1600" dirty="0">
                <a:hlinkClick r:id="rId4" action="ppaction://hlinksldjump"/>
              </a:rPr>
              <a:t>očí</a:t>
            </a:r>
            <a:r>
              <a:rPr lang="en-US" sz="1600" dirty="0">
                <a:hlinkClick r:id="rId4" action="ppaction://hlinksldjump"/>
              </a:rPr>
              <a:t>/</a:t>
            </a:r>
            <a:r>
              <a:rPr lang="cs-CZ" sz="1600" dirty="0">
                <a:hlinkClick r:id="rId4" action="ppaction://hlinksldjump"/>
              </a:rPr>
              <a:t>podráždění očí</a:t>
            </a:r>
            <a:endParaRPr lang="cs-CZ" sz="1600" dirty="0"/>
          </a:p>
          <a:p>
            <a:pPr marL="0" indent="0">
              <a:buNone/>
            </a:pPr>
            <a:r>
              <a:rPr lang="cs-CZ" sz="1600" dirty="0">
                <a:hlinkClick r:id="rId5" action="ppaction://hlinksldjump"/>
              </a:rPr>
              <a:t>Senzibilizace dýchacích cest</a:t>
            </a:r>
            <a:r>
              <a:rPr lang="en-US" sz="1600" dirty="0">
                <a:hlinkClick r:id="rId5" action="ppaction://hlinksldjump"/>
              </a:rPr>
              <a:t>/</a:t>
            </a:r>
            <a:r>
              <a:rPr lang="cs-CZ" sz="1600" dirty="0">
                <a:hlinkClick r:id="rId5" action="ppaction://hlinksldjump"/>
              </a:rPr>
              <a:t>senzibilizace kůže</a:t>
            </a:r>
            <a:endParaRPr lang="cs-CZ" sz="1600" dirty="0"/>
          </a:p>
          <a:p>
            <a:pPr marL="0" indent="0">
              <a:buNone/>
            </a:pPr>
            <a:r>
              <a:rPr lang="cs-CZ" sz="1600" dirty="0">
                <a:hlinkClick r:id="rId6" action="ppaction://hlinksldjump"/>
              </a:rPr>
              <a:t>Mutagenita</a:t>
            </a:r>
            <a:r>
              <a:rPr lang="en-US" sz="1600" dirty="0">
                <a:hlinkClick r:id="rId6" action="ppaction://hlinksldjump"/>
              </a:rPr>
              <a:t> v </a:t>
            </a:r>
            <a:r>
              <a:rPr lang="cs-CZ" sz="1600" dirty="0">
                <a:hlinkClick r:id="rId6" action="ppaction://hlinksldjump"/>
              </a:rPr>
              <a:t>zárodečných</a:t>
            </a:r>
            <a:r>
              <a:rPr lang="en-US" sz="1600" dirty="0">
                <a:hlinkClick r:id="rId6" action="ppaction://hlinksldjump"/>
              </a:rPr>
              <a:t> </a:t>
            </a:r>
            <a:r>
              <a:rPr lang="cs-CZ" sz="1600" dirty="0">
                <a:hlinkClick r:id="rId6" action="ppaction://hlinksldjump"/>
              </a:rPr>
              <a:t>buňkách</a:t>
            </a:r>
            <a:endParaRPr lang="cs-CZ" sz="1600" dirty="0"/>
          </a:p>
          <a:p>
            <a:pPr marL="0" indent="0">
              <a:buNone/>
            </a:pPr>
            <a:r>
              <a:rPr lang="en-US" sz="1600" dirty="0">
                <a:hlinkClick r:id="rId7" action="ppaction://hlinksldjump"/>
              </a:rPr>
              <a:t>Karcinogenita</a:t>
            </a:r>
            <a:endParaRPr lang="cs-CZ" sz="1600" dirty="0"/>
          </a:p>
          <a:p>
            <a:pPr marL="0" indent="0">
              <a:buNone/>
            </a:pPr>
            <a:r>
              <a:rPr lang="cs-CZ" sz="1600" dirty="0">
                <a:hlinkClick r:id="rId8" action="ppaction://hlinksldjump"/>
              </a:rPr>
              <a:t>Toxicita</a:t>
            </a:r>
            <a:r>
              <a:rPr lang="en-US" sz="1600" dirty="0">
                <a:hlinkClick r:id="rId8" action="ppaction://hlinksldjump"/>
              </a:rPr>
              <a:t> pro </a:t>
            </a:r>
            <a:r>
              <a:rPr lang="cs-CZ" sz="1600" dirty="0">
                <a:hlinkClick r:id="rId8" action="ppaction://hlinksldjump"/>
              </a:rPr>
              <a:t>reprodukci</a:t>
            </a:r>
            <a:endParaRPr lang="cs-CZ" sz="1600" dirty="0"/>
          </a:p>
          <a:p>
            <a:pPr marL="0" indent="0">
              <a:buNone/>
            </a:pPr>
            <a:r>
              <a:rPr lang="cs-CZ" sz="1600" dirty="0">
                <a:hlinkClick r:id="rId9" action="ppaction://hlinksldjump"/>
              </a:rPr>
              <a:t>Toxicita</a:t>
            </a:r>
            <a:r>
              <a:rPr lang="en-US" sz="1600" dirty="0">
                <a:hlinkClick r:id="rId9" action="ppaction://hlinksldjump"/>
              </a:rPr>
              <a:t> pro </a:t>
            </a:r>
            <a:r>
              <a:rPr lang="cs-CZ" sz="1600" dirty="0">
                <a:hlinkClick r:id="rId9" action="ppaction://hlinksldjump"/>
              </a:rPr>
              <a:t>specifické</a:t>
            </a:r>
            <a:r>
              <a:rPr lang="en-US" sz="1600" dirty="0">
                <a:hlinkClick r:id="rId9" action="ppaction://hlinksldjump"/>
              </a:rPr>
              <a:t> </a:t>
            </a:r>
            <a:r>
              <a:rPr lang="cs-CZ" sz="1600" dirty="0">
                <a:hlinkClick r:id="rId9" action="ppaction://hlinksldjump"/>
              </a:rPr>
              <a:t>cílové orgány </a:t>
            </a:r>
            <a:r>
              <a:rPr lang="en-US" sz="1600" dirty="0">
                <a:hlinkClick r:id="rId9" action="ppaction://hlinksldjump"/>
              </a:rPr>
              <a:t>– </a:t>
            </a:r>
            <a:r>
              <a:rPr lang="cs-CZ" sz="1600" dirty="0">
                <a:hlinkClick r:id="rId9" action="ppaction://hlinksldjump"/>
              </a:rPr>
              <a:t>jednorázová expozice</a:t>
            </a:r>
            <a:endParaRPr lang="cs-CZ" sz="1600" dirty="0"/>
          </a:p>
          <a:p>
            <a:pPr marL="0" indent="0">
              <a:buNone/>
            </a:pPr>
            <a:r>
              <a:rPr lang="cs-CZ" sz="1600" dirty="0">
                <a:hlinkClick r:id="rId10" action="ppaction://hlinksldjump"/>
              </a:rPr>
              <a:t>Toxicita </a:t>
            </a:r>
            <a:r>
              <a:rPr lang="en-US" sz="1600" dirty="0">
                <a:hlinkClick r:id="rId10" action="ppaction://hlinksldjump"/>
              </a:rPr>
              <a:t>pro </a:t>
            </a:r>
            <a:r>
              <a:rPr lang="cs-CZ" sz="1600" dirty="0">
                <a:hlinkClick r:id="rId10" action="ppaction://hlinksldjump"/>
              </a:rPr>
              <a:t>specifické cílové orgány</a:t>
            </a:r>
            <a:r>
              <a:rPr lang="en-US" sz="1600" dirty="0">
                <a:hlinkClick r:id="rId10" action="ppaction://hlinksldjump"/>
              </a:rPr>
              <a:t> – </a:t>
            </a:r>
            <a:r>
              <a:rPr lang="cs-CZ" sz="1600" dirty="0">
                <a:hlinkClick r:id="rId10" action="ppaction://hlinksldjump"/>
              </a:rPr>
              <a:t>opakovaná expozice</a:t>
            </a:r>
            <a:endParaRPr lang="cs-CZ" sz="1600" dirty="0"/>
          </a:p>
          <a:p>
            <a:pPr marL="0" indent="0">
              <a:buNone/>
            </a:pPr>
            <a:r>
              <a:rPr lang="cs-CZ" sz="1600">
                <a:hlinkClick r:id="rId11" action="ppaction://hlinksldjump"/>
              </a:rPr>
              <a:t>Nebezpečnost</a:t>
            </a:r>
            <a:r>
              <a:rPr lang="en-US" sz="1600">
                <a:hlinkClick r:id="rId11" action="ppaction://hlinksldjump"/>
              </a:rPr>
              <a:t> </a:t>
            </a:r>
            <a:r>
              <a:rPr lang="cs-CZ" sz="1600" dirty="0">
                <a:hlinkClick r:id="rId11" action="ppaction://hlinksldjump"/>
              </a:rPr>
              <a:t>při</a:t>
            </a:r>
            <a:r>
              <a:rPr lang="en-US" sz="1600" dirty="0">
                <a:hlinkClick r:id="rId11" action="ppaction://hlinksldjump"/>
              </a:rPr>
              <a:t> </a:t>
            </a:r>
            <a:r>
              <a:rPr lang="cs-CZ" sz="1600" dirty="0">
                <a:hlinkClick r:id="rId11" action="ppaction://hlinksldjump"/>
              </a:rPr>
              <a:t>vdechnutí</a:t>
            </a:r>
            <a:endParaRPr lang="cs-CZ" sz="1600" dirty="0"/>
          </a:p>
          <a:p>
            <a:endParaRPr lang="cs-CZ" sz="1600" dirty="0"/>
          </a:p>
          <a:p>
            <a:endParaRPr lang="en-US" sz="1600" dirty="0"/>
          </a:p>
        </p:txBody>
      </p:sp>
      <p:sp>
        <p:nvSpPr>
          <p:cNvPr id="12" name="Tlačítko akce: Přejít domů 11">
            <a:hlinkClick r:id="rId12" action="ppaction://hlinksldjump" highlightClick="1"/>
            <a:extLst>
              <a:ext uri="{FF2B5EF4-FFF2-40B4-BE49-F238E27FC236}">
                <a16:creationId xmlns:a16="http://schemas.microsoft.com/office/drawing/2014/main" id="{7FD6E0D3-9673-4504-AC08-F7C22462E52F}"/>
              </a:ext>
            </a:extLst>
          </p:cNvPr>
          <p:cNvSpPr/>
          <p:nvPr/>
        </p:nvSpPr>
        <p:spPr>
          <a:xfrm>
            <a:off x="196850" y="6007607"/>
            <a:ext cx="562102" cy="557223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Zástupný symbol obrázku 11">
            <a:extLst>
              <a:ext uri="{FF2B5EF4-FFF2-40B4-BE49-F238E27FC236}">
                <a16:creationId xmlns:a16="http://schemas.microsoft.com/office/drawing/2014/main" id="{58211431-F6CA-4AC3-9867-83B5785E9B91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9000"/>
          <a:stretch/>
        </p:blipFill>
        <p:spPr>
          <a:xfrm flipH="1">
            <a:off x="5242560" y="0"/>
            <a:ext cx="6951916" cy="6858000"/>
          </a:xfrm>
          <a:custGeom>
            <a:avLst/>
            <a:gdLst>
              <a:gd name="connsiteX0" fmla="*/ 1771848 w 6951916"/>
              <a:gd name="connsiteY0" fmla="*/ 5235683 h 6858000"/>
              <a:gd name="connsiteX1" fmla="*/ 3436690 w 6951916"/>
              <a:gd name="connsiteY1" fmla="*/ 6858000 h 6858000"/>
              <a:gd name="connsiteX2" fmla="*/ 190969 w 6951916"/>
              <a:gd name="connsiteY2" fmla="*/ 6858000 h 6858000"/>
              <a:gd name="connsiteX3" fmla="*/ 3520070 w 6951916"/>
              <a:gd name="connsiteY3" fmla="*/ 3441637 h 6858000"/>
              <a:gd name="connsiteX4" fmla="*/ 5206823 w 6951916"/>
              <a:gd name="connsiteY4" fmla="*/ 5085306 h 6858000"/>
              <a:gd name="connsiteX5" fmla="*/ 3479408 w 6951916"/>
              <a:gd name="connsiteY5" fmla="*/ 6858000 h 6858000"/>
              <a:gd name="connsiteX6" fmla="*/ 3470395 w 6951916"/>
              <a:gd name="connsiteY6" fmla="*/ 6858000 h 6858000"/>
              <a:gd name="connsiteX7" fmla="*/ 3534069 w 6951916"/>
              <a:gd name="connsiteY7" fmla="*/ 6792657 h 6858000"/>
              <a:gd name="connsiteX8" fmla="*/ 1851939 w 6951916"/>
              <a:gd name="connsiteY8" fmla="*/ 5153493 h 6858000"/>
              <a:gd name="connsiteX9" fmla="*/ 5265163 w 6951916"/>
              <a:gd name="connsiteY9" fmla="*/ 1650801 h 6858000"/>
              <a:gd name="connsiteX10" fmla="*/ 6951916 w 6951916"/>
              <a:gd name="connsiteY10" fmla="*/ 3294471 h 6858000"/>
              <a:gd name="connsiteX11" fmla="*/ 5286913 w 6951916"/>
              <a:gd name="connsiteY11" fmla="*/ 5003116 h 6858000"/>
              <a:gd name="connsiteX12" fmla="*/ 3600160 w 6951916"/>
              <a:gd name="connsiteY12" fmla="*/ 3359447 h 6858000"/>
              <a:gd name="connsiteX13" fmla="*/ 0 w 6951916"/>
              <a:gd name="connsiteY13" fmla="*/ 11479 h 6858000"/>
              <a:gd name="connsiteX14" fmla="*/ 3437881 w 6951916"/>
              <a:gd name="connsiteY14" fmla="*/ 3361547 h 6858000"/>
              <a:gd name="connsiteX15" fmla="*/ 30736 w 6951916"/>
              <a:gd name="connsiteY15" fmla="*/ 6858000 h 6858000"/>
              <a:gd name="connsiteX16" fmla="*/ 11830 w 6951916"/>
              <a:gd name="connsiteY16" fmla="*/ 6858000 h 6858000"/>
              <a:gd name="connsiteX17" fmla="*/ 0 w 6951916"/>
              <a:gd name="connsiteY17" fmla="*/ 6846473 h 6858000"/>
              <a:gd name="connsiteX18" fmla="*/ 152655 w 6951916"/>
              <a:gd name="connsiteY18" fmla="*/ 0 h 6858000"/>
              <a:gd name="connsiteX19" fmla="*/ 3571090 w 6951916"/>
              <a:gd name="connsiteY19" fmla="*/ 0 h 6858000"/>
              <a:gd name="connsiteX20" fmla="*/ 5182974 w 6951916"/>
              <a:gd name="connsiteY20" fmla="*/ 1570712 h 6858000"/>
              <a:gd name="connsiteX21" fmla="*/ 3517971 w 6951916"/>
              <a:gd name="connsiteY21" fmla="*/ 327935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951916" h="6858000">
                <a:moveTo>
                  <a:pt x="1771848" y="5235683"/>
                </a:moveTo>
                <a:lnTo>
                  <a:pt x="3436690" y="6858000"/>
                </a:lnTo>
                <a:lnTo>
                  <a:pt x="190969" y="6858000"/>
                </a:lnTo>
                <a:close/>
                <a:moveTo>
                  <a:pt x="3520070" y="3441637"/>
                </a:moveTo>
                <a:lnTo>
                  <a:pt x="5206823" y="5085306"/>
                </a:lnTo>
                <a:lnTo>
                  <a:pt x="3479408" y="6858000"/>
                </a:lnTo>
                <a:lnTo>
                  <a:pt x="3470395" y="6858000"/>
                </a:lnTo>
                <a:lnTo>
                  <a:pt x="3534069" y="6792657"/>
                </a:lnTo>
                <a:lnTo>
                  <a:pt x="1851939" y="5153493"/>
                </a:lnTo>
                <a:close/>
                <a:moveTo>
                  <a:pt x="5265163" y="1650801"/>
                </a:moveTo>
                <a:lnTo>
                  <a:pt x="6951916" y="3294471"/>
                </a:lnTo>
                <a:lnTo>
                  <a:pt x="5286913" y="5003116"/>
                </a:lnTo>
                <a:lnTo>
                  <a:pt x="3600160" y="3359447"/>
                </a:lnTo>
                <a:close/>
                <a:moveTo>
                  <a:pt x="0" y="11479"/>
                </a:moveTo>
                <a:lnTo>
                  <a:pt x="3437881" y="3361547"/>
                </a:lnTo>
                <a:lnTo>
                  <a:pt x="30736" y="6858000"/>
                </a:lnTo>
                <a:lnTo>
                  <a:pt x="11830" y="6858000"/>
                </a:lnTo>
                <a:lnTo>
                  <a:pt x="0" y="6846473"/>
                </a:lnTo>
                <a:close/>
                <a:moveTo>
                  <a:pt x="152655" y="0"/>
                </a:moveTo>
                <a:lnTo>
                  <a:pt x="3571090" y="0"/>
                </a:lnTo>
                <a:lnTo>
                  <a:pt x="5182974" y="1570712"/>
                </a:lnTo>
                <a:lnTo>
                  <a:pt x="3517971" y="3279358"/>
                </a:lnTo>
                <a:close/>
              </a:path>
            </a:pathLst>
          </a:custGeom>
        </p:spPr>
      </p:pic>
      <p:sp>
        <p:nvSpPr>
          <p:cNvPr id="10" name="Nadpis 1">
            <a:extLst>
              <a:ext uri="{FF2B5EF4-FFF2-40B4-BE49-F238E27FC236}">
                <a16:creationId xmlns:a16="http://schemas.microsoft.com/office/drawing/2014/main" id="{1150374F-AF24-40D8-A00C-E73F81ADF43B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Nebezpečnost pro zdraví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3DC67F1E-273C-4A0F-8A5C-494A984793A8}"/>
              </a:ext>
            </a:extLst>
          </p:cNvPr>
          <p:cNvSpPr txBox="1"/>
          <p:nvPr/>
        </p:nvSpPr>
        <p:spPr>
          <a:xfrm>
            <a:off x="10021824" y="6488668"/>
            <a:ext cx="2267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" dirty="0"/>
              <a:t>https://michaelavancatova.cz/wp-content/uploads/2017/08/chemie-je-vsude-kolem-nas.jpg</a:t>
            </a:r>
          </a:p>
        </p:txBody>
      </p:sp>
    </p:spTree>
    <p:extLst>
      <p:ext uri="{BB962C8B-B14F-4D97-AF65-F5344CB8AC3E}">
        <p14:creationId xmlns:p14="http://schemas.microsoft.com/office/powerpoint/2010/main" val="113137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36A6EDB-B552-42B7-B245-278E032CC08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6850" y="2034779"/>
            <a:ext cx="11798300" cy="3975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>
                <a:hlinkClick r:id="rId2" action="ppaction://hlinksldjump"/>
              </a:rPr>
              <a:t>Nebezpečný pro vodní prostředí</a:t>
            </a:r>
            <a:endParaRPr lang="cs-CZ" sz="1600" dirty="0"/>
          </a:p>
        </p:txBody>
      </p:sp>
      <p:pic>
        <p:nvPicPr>
          <p:cNvPr id="5" name="Zástupný symbol obrázku 11">
            <a:extLst>
              <a:ext uri="{FF2B5EF4-FFF2-40B4-BE49-F238E27FC236}">
                <a16:creationId xmlns:a16="http://schemas.microsoft.com/office/drawing/2014/main" id="{AD48E0F8-C414-4BFF-92B8-6BDAB6F7D5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27" r="23153"/>
          <a:stretch/>
        </p:blipFill>
        <p:spPr>
          <a:xfrm flipH="1">
            <a:off x="5242560" y="0"/>
            <a:ext cx="6951916" cy="6858000"/>
          </a:xfrm>
          <a:custGeom>
            <a:avLst/>
            <a:gdLst>
              <a:gd name="connsiteX0" fmla="*/ 1771848 w 6951916"/>
              <a:gd name="connsiteY0" fmla="*/ 5235683 h 6858000"/>
              <a:gd name="connsiteX1" fmla="*/ 3436690 w 6951916"/>
              <a:gd name="connsiteY1" fmla="*/ 6858000 h 6858000"/>
              <a:gd name="connsiteX2" fmla="*/ 190969 w 6951916"/>
              <a:gd name="connsiteY2" fmla="*/ 6858000 h 6858000"/>
              <a:gd name="connsiteX3" fmla="*/ 3520070 w 6951916"/>
              <a:gd name="connsiteY3" fmla="*/ 3441637 h 6858000"/>
              <a:gd name="connsiteX4" fmla="*/ 5206823 w 6951916"/>
              <a:gd name="connsiteY4" fmla="*/ 5085306 h 6858000"/>
              <a:gd name="connsiteX5" fmla="*/ 3479408 w 6951916"/>
              <a:gd name="connsiteY5" fmla="*/ 6858000 h 6858000"/>
              <a:gd name="connsiteX6" fmla="*/ 3470395 w 6951916"/>
              <a:gd name="connsiteY6" fmla="*/ 6858000 h 6858000"/>
              <a:gd name="connsiteX7" fmla="*/ 3534069 w 6951916"/>
              <a:gd name="connsiteY7" fmla="*/ 6792657 h 6858000"/>
              <a:gd name="connsiteX8" fmla="*/ 1851939 w 6951916"/>
              <a:gd name="connsiteY8" fmla="*/ 5153493 h 6858000"/>
              <a:gd name="connsiteX9" fmla="*/ 5265163 w 6951916"/>
              <a:gd name="connsiteY9" fmla="*/ 1650801 h 6858000"/>
              <a:gd name="connsiteX10" fmla="*/ 6951916 w 6951916"/>
              <a:gd name="connsiteY10" fmla="*/ 3294471 h 6858000"/>
              <a:gd name="connsiteX11" fmla="*/ 5286913 w 6951916"/>
              <a:gd name="connsiteY11" fmla="*/ 5003116 h 6858000"/>
              <a:gd name="connsiteX12" fmla="*/ 3600160 w 6951916"/>
              <a:gd name="connsiteY12" fmla="*/ 3359447 h 6858000"/>
              <a:gd name="connsiteX13" fmla="*/ 0 w 6951916"/>
              <a:gd name="connsiteY13" fmla="*/ 11479 h 6858000"/>
              <a:gd name="connsiteX14" fmla="*/ 3437881 w 6951916"/>
              <a:gd name="connsiteY14" fmla="*/ 3361547 h 6858000"/>
              <a:gd name="connsiteX15" fmla="*/ 30736 w 6951916"/>
              <a:gd name="connsiteY15" fmla="*/ 6858000 h 6858000"/>
              <a:gd name="connsiteX16" fmla="*/ 11830 w 6951916"/>
              <a:gd name="connsiteY16" fmla="*/ 6858000 h 6858000"/>
              <a:gd name="connsiteX17" fmla="*/ 0 w 6951916"/>
              <a:gd name="connsiteY17" fmla="*/ 6846473 h 6858000"/>
              <a:gd name="connsiteX18" fmla="*/ 152655 w 6951916"/>
              <a:gd name="connsiteY18" fmla="*/ 0 h 6858000"/>
              <a:gd name="connsiteX19" fmla="*/ 3571090 w 6951916"/>
              <a:gd name="connsiteY19" fmla="*/ 0 h 6858000"/>
              <a:gd name="connsiteX20" fmla="*/ 5182974 w 6951916"/>
              <a:gd name="connsiteY20" fmla="*/ 1570712 h 6858000"/>
              <a:gd name="connsiteX21" fmla="*/ 3517971 w 6951916"/>
              <a:gd name="connsiteY21" fmla="*/ 327935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951916" h="6858000">
                <a:moveTo>
                  <a:pt x="1771848" y="5235683"/>
                </a:moveTo>
                <a:lnTo>
                  <a:pt x="3436690" y="6858000"/>
                </a:lnTo>
                <a:lnTo>
                  <a:pt x="190969" y="6858000"/>
                </a:lnTo>
                <a:close/>
                <a:moveTo>
                  <a:pt x="3520070" y="3441637"/>
                </a:moveTo>
                <a:lnTo>
                  <a:pt x="5206823" y="5085306"/>
                </a:lnTo>
                <a:lnTo>
                  <a:pt x="3479408" y="6858000"/>
                </a:lnTo>
                <a:lnTo>
                  <a:pt x="3470395" y="6858000"/>
                </a:lnTo>
                <a:lnTo>
                  <a:pt x="3534069" y="6792657"/>
                </a:lnTo>
                <a:lnTo>
                  <a:pt x="1851939" y="5153493"/>
                </a:lnTo>
                <a:close/>
                <a:moveTo>
                  <a:pt x="5265163" y="1650801"/>
                </a:moveTo>
                <a:lnTo>
                  <a:pt x="6951916" y="3294471"/>
                </a:lnTo>
                <a:lnTo>
                  <a:pt x="5286913" y="5003116"/>
                </a:lnTo>
                <a:lnTo>
                  <a:pt x="3600160" y="3359447"/>
                </a:lnTo>
                <a:close/>
                <a:moveTo>
                  <a:pt x="0" y="11479"/>
                </a:moveTo>
                <a:lnTo>
                  <a:pt x="3437881" y="3361547"/>
                </a:lnTo>
                <a:lnTo>
                  <a:pt x="30736" y="6858000"/>
                </a:lnTo>
                <a:lnTo>
                  <a:pt x="11830" y="6858000"/>
                </a:lnTo>
                <a:lnTo>
                  <a:pt x="0" y="6846473"/>
                </a:lnTo>
                <a:close/>
                <a:moveTo>
                  <a:pt x="152655" y="0"/>
                </a:moveTo>
                <a:lnTo>
                  <a:pt x="3571090" y="0"/>
                </a:lnTo>
                <a:lnTo>
                  <a:pt x="5182974" y="1570712"/>
                </a:lnTo>
                <a:lnTo>
                  <a:pt x="3517971" y="3279358"/>
                </a:lnTo>
                <a:close/>
              </a:path>
            </a:pathLst>
          </a:custGeom>
        </p:spPr>
      </p:pic>
      <p:sp>
        <p:nvSpPr>
          <p:cNvPr id="6" name="Tlačítko akce: Přejít domů 5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8A8B5A3C-8D21-428D-B880-EC558D431231}"/>
              </a:ext>
            </a:extLst>
          </p:cNvPr>
          <p:cNvSpPr/>
          <p:nvPr/>
        </p:nvSpPr>
        <p:spPr>
          <a:xfrm>
            <a:off x="196850" y="6007607"/>
            <a:ext cx="562102" cy="557223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008F545B-752D-4F43-B114-B0E9DFFEAD0F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Nebezpečnost pro životní prostředí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00BC676A-3808-4608-B22E-1D108C755E63}"/>
              </a:ext>
            </a:extLst>
          </p:cNvPr>
          <p:cNvSpPr txBox="1"/>
          <p:nvPr/>
        </p:nvSpPr>
        <p:spPr>
          <a:xfrm>
            <a:off x="10021824" y="6488668"/>
            <a:ext cx="2267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" dirty="0"/>
              <a:t>https://cdn.xsd.cz/original/9e57499b9efa34a9a1d904fa015c39e0.jpg</a:t>
            </a:r>
          </a:p>
        </p:txBody>
      </p:sp>
    </p:spTree>
    <p:extLst>
      <p:ext uri="{BB962C8B-B14F-4D97-AF65-F5344CB8AC3E}">
        <p14:creationId xmlns:p14="http://schemas.microsoft.com/office/powerpoint/2010/main" val="375429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119EB26-6CBB-4BC6-B169-FD19E6E6CF2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6850" y="2051569"/>
            <a:ext cx="11798300" cy="3975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>
                <a:hlinkClick r:id="rId2" action="ppaction://hlinksldjump"/>
              </a:rPr>
              <a:t>Nebezpečná pro ozonovou vrstvu</a:t>
            </a:r>
            <a:endParaRPr lang="cs-CZ" sz="1600" dirty="0"/>
          </a:p>
        </p:txBody>
      </p:sp>
      <p:pic>
        <p:nvPicPr>
          <p:cNvPr id="5" name="Zástupný symbol obrázku 11">
            <a:extLst>
              <a:ext uri="{FF2B5EF4-FFF2-40B4-BE49-F238E27FC236}">
                <a16:creationId xmlns:a16="http://schemas.microsoft.com/office/drawing/2014/main" id="{CD184F21-FC12-4741-8235-1F0D713D46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274" r="8585"/>
          <a:stretch/>
        </p:blipFill>
        <p:spPr>
          <a:xfrm flipH="1">
            <a:off x="5242560" y="0"/>
            <a:ext cx="6951916" cy="6858000"/>
          </a:xfrm>
          <a:custGeom>
            <a:avLst/>
            <a:gdLst>
              <a:gd name="connsiteX0" fmla="*/ 1771848 w 6951916"/>
              <a:gd name="connsiteY0" fmla="*/ 5235683 h 6858000"/>
              <a:gd name="connsiteX1" fmla="*/ 3436690 w 6951916"/>
              <a:gd name="connsiteY1" fmla="*/ 6858000 h 6858000"/>
              <a:gd name="connsiteX2" fmla="*/ 190969 w 6951916"/>
              <a:gd name="connsiteY2" fmla="*/ 6858000 h 6858000"/>
              <a:gd name="connsiteX3" fmla="*/ 3520070 w 6951916"/>
              <a:gd name="connsiteY3" fmla="*/ 3441637 h 6858000"/>
              <a:gd name="connsiteX4" fmla="*/ 5206823 w 6951916"/>
              <a:gd name="connsiteY4" fmla="*/ 5085306 h 6858000"/>
              <a:gd name="connsiteX5" fmla="*/ 3479408 w 6951916"/>
              <a:gd name="connsiteY5" fmla="*/ 6858000 h 6858000"/>
              <a:gd name="connsiteX6" fmla="*/ 3470395 w 6951916"/>
              <a:gd name="connsiteY6" fmla="*/ 6858000 h 6858000"/>
              <a:gd name="connsiteX7" fmla="*/ 3534069 w 6951916"/>
              <a:gd name="connsiteY7" fmla="*/ 6792657 h 6858000"/>
              <a:gd name="connsiteX8" fmla="*/ 1851939 w 6951916"/>
              <a:gd name="connsiteY8" fmla="*/ 5153493 h 6858000"/>
              <a:gd name="connsiteX9" fmla="*/ 5265163 w 6951916"/>
              <a:gd name="connsiteY9" fmla="*/ 1650801 h 6858000"/>
              <a:gd name="connsiteX10" fmla="*/ 6951916 w 6951916"/>
              <a:gd name="connsiteY10" fmla="*/ 3294471 h 6858000"/>
              <a:gd name="connsiteX11" fmla="*/ 5286913 w 6951916"/>
              <a:gd name="connsiteY11" fmla="*/ 5003116 h 6858000"/>
              <a:gd name="connsiteX12" fmla="*/ 3600160 w 6951916"/>
              <a:gd name="connsiteY12" fmla="*/ 3359447 h 6858000"/>
              <a:gd name="connsiteX13" fmla="*/ 0 w 6951916"/>
              <a:gd name="connsiteY13" fmla="*/ 11479 h 6858000"/>
              <a:gd name="connsiteX14" fmla="*/ 3437881 w 6951916"/>
              <a:gd name="connsiteY14" fmla="*/ 3361547 h 6858000"/>
              <a:gd name="connsiteX15" fmla="*/ 30736 w 6951916"/>
              <a:gd name="connsiteY15" fmla="*/ 6858000 h 6858000"/>
              <a:gd name="connsiteX16" fmla="*/ 11830 w 6951916"/>
              <a:gd name="connsiteY16" fmla="*/ 6858000 h 6858000"/>
              <a:gd name="connsiteX17" fmla="*/ 0 w 6951916"/>
              <a:gd name="connsiteY17" fmla="*/ 6846473 h 6858000"/>
              <a:gd name="connsiteX18" fmla="*/ 152655 w 6951916"/>
              <a:gd name="connsiteY18" fmla="*/ 0 h 6858000"/>
              <a:gd name="connsiteX19" fmla="*/ 3571090 w 6951916"/>
              <a:gd name="connsiteY19" fmla="*/ 0 h 6858000"/>
              <a:gd name="connsiteX20" fmla="*/ 5182974 w 6951916"/>
              <a:gd name="connsiteY20" fmla="*/ 1570712 h 6858000"/>
              <a:gd name="connsiteX21" fmla="*/ 3517971 w 6951916"/>
              <a:gd name="connsiteY21" fmla="*/ 327935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951916" h="6858000">
                <a:moveTo>
                  <a:pt x="1771848" y="5235683"/>
                </a:moveTo>
                <a:lnTo>
                  <a:pt x="3436690" y="6858000"/>
                </a:lnTo>
                <a:lnTo>
                  <a:pt x="190969" y="6858000"/>
                </a:lnTo>
                <a:close/>
                <a:moveTo>
                  <a:pt x="3520070" y="3441637"/>
                </a:moveTo>
                <a:lnTo>
                  <a:pt x="5206823" y="5085306"/>
                </a:lnTo>
                <a:lnTo>
                  <a:pt x="3479408" y="6858000"/>
                </a:lnTo>
                <a:lnTo>
                  <a:pt x="3470395" y="6858000"/>
                </a:lnTo>
                <a:lnTo>
                  <a:pt x="3534069" y="6792657"/>
                </a:lnTo>
                <a:lnTo>
                  <a:pt x="1851939" y="5153493"/>
                </a:lnTo>
                <a:close/>
                <a:moveTo>
                  <a:pt x="5265163" y="1650801"/>
                </a:moveTo>
                <a:lnTo>
                  <a:pt x="6951916" y="3294471"/>
                </a:lnTo>
                <a:lnTo>
                  <a:pt x="5286913" y="5003116"/>
                </a:lnTo>
                <a:lnTo>
                  <a:pt x="3600160" y="3359447"/>
                </a:lnTo>
                <a:close/>
                <a:moveTo>
                  <a:pt x="0" y="11479"/>
                </a:moveTo>
                <a:lnTo>
                  <a:pt x="3437881" y="3361547"/>
                </a:lnTo>
                <a:lnTo>
                  <a:pt x="30736" y="6858000"/>
                </a:lnTo>
                <a:lnTo>
                  <a:pt x="11830" y="6858000"/>
                </a:lnTo>
                <a:lnTo>
                  <a:pt x="0" y="6846473"/>
                </a:lnTo>
                <a:close/>
                <a:moveTo>
                  <a:pt x="152655" y="0"/>
                </a:moveTo>
                <a:lnTo>
                  <a:pt x="3571090" y="0"/>
                </a:lnTo>
                <a:lnTo>
                  <a:pt x="5182974" y="1570712"/>
                </a:lnTo>
                <a:lnTo>
                  <a:pt x="3517971" y="3279358"/>
                </a:lnTo>
                <a:close/>
              </a:path>
            </a:pathLst>
          </a:custGeom>
        </p:spPr>
      </p:pic>
      <p:sp>
        <p:nvSpPr>
          <p:cNvPr id="8" name="Nadpis 1">
            <a:extLst>
              <a:ext uri="{FF2B5EF4-FFF2-40B4-BE49-F238E27FC236}">
                <a16:creationId xmlns:a16="http://schemas.microsoft.com/office/drawing/2014/main" id="{2B2B990B-46E6-4A9E-851C-13D85F0D3CFC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Dodatečná třída nebezpečnosti EU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lačítko akce: Přejít domů 5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67D16177-C8EB-419A-B72A-6EBEBDA06D9B}"/>
              </a:ext>
            </a:extLst>
          </p:cNvPr>
          <p:cNvSpPr/>
          <p:nvPr/>
        </p:nvSpPr>
        <p:spPr>
          <a:xfrm>
            <a:off x="196850" y="6007607"/>
            <a:ext cx="562102" cy="557223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F8518437-D55A-4E62-B249-20A7C58528D6}"/>
              </a:ext>
            </a:extLst>
          </p:cNvPr>
          <p:cNvSpPr txBox="1"/>
          <p:nvPr/>
        </p:nvSpPr>
        <p:spPr>
          <a:xfrm>
            <a:off x="10021824" y="6488668"/>
            <a:ext cx="2267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" dirty="0"/>
              <a:t>https://1gr.cz/fotky/lidovky/17/013/maxi/EBR51cc61_shutterstock_172117721.jpg</a:t>
            </a:r>
          </a:p>
        </p:txBody>
      </p:sp>
    </p:spTree>
    <p:extLst>
      <p:ext uri="{BB962C8B-B14F-4D97-AF65-F5344CB8AC3E}">
        <p14:creationId xmlns:p14="http://schemas.microsoft.com/office/powerpoint/2010/main" val="385523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lačítko akce: Přejít domů 16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BF13A356-F15C-4FBC-91FF-855C65CFD8B3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Nadpis 1">
            <a:extLst>
              <a:ext uri="{FF2B5EF4-FFF2-40B4-BE49-F238E27FC236}">
                <a16:creationId xmlns:a16="http://schemas.microsoft.com/office/drawing/2014/main" id="{604CFB51-09CD-4764-A901-4A9FA5769BE4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Akutní toxicita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ástupný symbol pro obsah 2">
            <a:extLst>
              <a:ext uri="{FF2B5EF4-FFF2-40B4-BE49-F238E27FC236}">
                <a16:creationId xmlns:a16="http://schemas.microsoft.com/office/drawing/2014/main" id="{47916C20-8106-4E89-96AF-3DDD44D37185}"/>
              </a:ext>
            </a:extLst>
          </p:cNvPr>
          <p:cNvSpPr txBox="1">
            <a:spLocks/>
          </p:cNvSpPr>
          <p:nvPr/>
        </p:nvSpPr>
        <p:spPr>
          <a:xfrm>
            <a:off x="113372" y="1530258"/>
            <a:ext cx="6910182" cy="4597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/>
              <a:t>AKUTNÍ TOXICITA:</a:t>
            </a:r>
          </a:p>
          <a:p>
            <a:pPr marL="0" indent="0" algn="just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cs-CZ" sz="1600" dirty="0"/>
              <a:t>Nepříznivé</a:t>
            </a:r>
            <a:r>
              <a:rPr lang="en-US" sz="1600" dirty="0"/>
              <a:t> </a:t>
            </a:r>
            <a:r>
              <a:rPr lang="cs-CZ" sz="1600" dirty="0"/>
              <a:t>účinky, k nimž dojde po orální nebo dermální aplikaci jedné dávky látky nebo směsi či vícenásobných dávek podaných během 24 h. nebo po inhalační expozici po dobu 4 h</a:t>
            </a:r>
            <a:r>
              <a:rPr lang="en-US" sz="1600" dirty="0"/>
              <a:t>.</a:t>
            </a:r>
            <a:r>
              <a:rPr lang="cs-CZ" sz="1600" dirty="0"/>
              <a:t> V rámci zařazování látek do kategorií se bere v úvahu orální, dermální nebo inhalační expozice.</a:t>
            </a:r>
          </a:p>
          <a:p>
            <a:pPr lvl="1" algn="just"/>
            <a:endParaRPr lang="en-US" sz="1400" dirty="0"/>
          </a:p>
          <a:p>
            <a:pPr marL="0" indent="0" algn="just">
              <a:buNone/>
            </a:pPr>
            <a:endParaRPr lang="pl-PL" sz="1600" b="1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600" dirty="0"/>
              <a:t>Třída nebezpečnosti akutní toxicita se člení na: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600" dirty="0"/>
              <a:t>akutní </a:t>
            </a:r>
            <a:r>
              <a:rPr lang="cs-CZ" sz="1600" b="1" dirty="0"/>
              <a:t>orální</a:t>
            </a:r>
            <a:r>
              <a:rPr lang="cs-CZ" sz="1600" dirty="0"/>
              <a:t> toxicitu,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600" dirty="0"/>
              <a:t>akutní </a:t>
            </a:r>
            <a:r>
              <a:rPr lang="cs-CZ" sz="1600" b="1" dirty="0"/>
              <a:t>dermální </a:t>
            </a:r>
            <a:r>
              <a:rPr lang="cs-CZ" sz="1600" dirty="0"/>
              <a:t>toxicitu,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600" dirty="0"/>
              <a:t>akutní </a:t>
            </a:r>
            <a:r>
              <a:rPr lang="cs-CZ" sz="1600" b="1" dirty="0"/>
              <a:t>inhalační </a:t>
            </a:r>
            <a:r>
              <a:rPr lang="cs-CZ" sz="1600" dirty="0"/>
              <a:t>toxicitu.</a:t>
            </a:r>
            <a:endParaRPr lang="pl-PL" sz="1600" b="1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pl-PL" sz="1600" b="1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1600" dirty="0" err="1">
                <a:solidFill>
                  <a:schemeClr val="accent1"/>
                </a:solidFill>
              </a:rPr>
              <a:t>Acute</a:t>
            </a:r>
            <a:r>
              <a:rPr lang="cs-CZ" sz="1600" dirty="0">
                <a:solidFill>
                  <a:schemeClr val="accent1"/>
                </a:solidFill>
              </a:rPr>
              <a:t> </a:t>
            </a:r>
            <a:r>
              <a:rPr lang="cs-CZ" sz="1600" dirty="0" err="1">
                <a:solidFill>
                  <a:schemeClr val="accent1"/>
                </a:solidFill>
              </a:rPr>
              <a:t>Tox</a:t>
            </a:r>
            <a:r>
              <a:rPr lang="cs-CZ" sz="1600" dirty="0">
                <a:solidFill>
                  <a:schemeClr val="accent1"/>
                </a:solidFill>
              </a:rPr>
              <a:t>. 1, H300+H310+H330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600" dirty="0" err="1">
                <a:solidFill>
                  <a:schemeClr val="accent1"/>
                </a:solidFill>
              </a:rPr>
              <a:t>Acute</a:t>
            </a:r>
            <a:r>
              <a:rPr lang="cs-CZ" sz="1600" dirty="0">
                <a:solidFill>
                  <a:schemeClr val="accent1"/>
                </a:solidFill>
              </a:rPr>
              <a:t> </a:t>
            </a:r>
            <a:r>
              <a:rPr lang="cs-CZ" sz="1600" dirty="0" err="1">
                <a:solidFill>
                  <a:schemeClr val="accent1"/>
                </a:solidFill>
              </a:rPr>
              <a:t>Tox</a:t>
            </a:r>
            <a:r>
              <a:rPr lang="cs-CZ" sz="1600" dirty="0">
                <a:solidFill>
                  <a:schemeClr val="accent1"/>
                </a:solidFill>
              </a:rPr>
              <a:t>. 2, H300+H310+H330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600" dirty="0" err="1">
                <a:solidFill>
                  <a:schemeClr val="accent1"/>
                </a:solidFill>
              </a:rPr>
              <a:t>Acute</a:t>
            </a:r>
            <a:r>
              <a:rPr lang="cs-CZ" sz="1600" dirty="0">
                <a:solidFill>
                  <a:schemeClr val="accent1"/>
                </a:solidFill>
              </a:rPr>
              <a:t> </a:t>
            </a:r>
            <a:r>
              <a:rPr lang="cs-CZ" sz="1600" dirty="0" err="1">
                <a:solidFill>
                  <a:schemeClr val="accent1"/>
                </a:solidFill>
              </a:rPr>
              <a:t>Tox</a:t>
            </a:r>
            <a:r>
              <a:rPr lang="cs-CZ" sz="1600" dirty="0">
                <a:solidFill>
                  <a:schemeClr val="accent1"/>
                </a:solidFill>
              </a:rPr>
              <a:t>. 3, H301+H311+H331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600" dirty="0" err="1">
                <a:solidFill>
                  <a:schemeClr val="accent1"/>
                </a:solidFill>
              </a:rPr>
              <a:t>Acute</a:t>
            </a:r>
            <a:r>
              <a:rPr lang="cs-CZ" sz="1600" dirty="0">
                <a:solidFill>
                  <a:schemeClr val="accent1"/>
                </a:solidFill>
              </a:rPr>
              <a:t> </a:t>
            </a:r>
            <a:r>
              <a:rPr lang="cs-CZ" sz="1600" dirty="0" err="1">
                <a:solidFill>
                  <a:schemeClr val="accent1"/>
                </a:solidFill>
              </a:rPr>
              <a:t>Tox</a:t>
            </a:r>
            <a:r>
              <a:rPr lang="cs-CZ" sz="1600" dirty="0">
                <a:solidFill>
                  <a:schemeClr val="accent1"/>
                </a:solidFill>
              </a:rPr>
              <a:t>. 4, H302+H312+H332</a:t>
            </a: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8105FAFB-82C6-4F25-8EBF-77B26EC18DE3}"/>
              </a:ext>
            </a:extLst>
          </p:cNvPr>
          <p:cNvSpPr/>
          <p:nvPr/>
        </p:nvSpPr>
        <p:spPr>
          <a:xfrm>
            <a:off x="8424399" y="6196489"/>
            <a:ext cx="2464405" cy="369333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cs-CZ" sz="1600" dirty="0">
                <a:solidFill>
                  <a:schemeClr val="tx1"/>
                </a:solidFill>
              </a:rPr>
              <a:t>Anilín, chlor, insekticidy</a:t>
            </a:r>
          </a:p>
        </p:txBody>
      </p:sp>
      <p:grpSp>
        <p:nvGrpSpPr>
          <p:cNvPr id="20" name="Group 2">
            <a:extLst>
              <a:ext uri="{FF2B5EF4-FFF2-40B4-BE49-F238E27FC236}">
                <a16:creationId xmlns:a16="http://schemas.microsoft.com/office/drawing/2014/main" id="{7DF40CDF-B403-4FE6-A7E2-3DEC8E61CA99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21" name="Rectangle 3">
              <a:extLst>
                <a:ext uri="{FF2B5EF4-FFF2-40B4-BE49-F238E27FC236}">
                  <a16:creationId xmlns:a16="http://schemas.microsoft.com/office/drawing/2014/main" id="{2737B2A4-9ABE-4A6B-B745-35EA51E17244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4">
              <a:extLst>
                <a:ext uri="{FF2B5EF4-FFF2-40B4-BE49-F238E27FC236}">
                  <a16:creationId xmlns:a16="http://schemas.microsoft.com/office/drawing/2014/main" id="{44808889-5D65-4BFF-B573-7A831B7C4664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5">
              <a:extLst>
                <a:ext uri="{FF2B5EF4-FFF2-40B4-BE49-F238E27FC236}">
                  <a16:creationId xmlns:a16="http://schemas.microsoft.com/office/drawing/2014/main" id="{D21870CB-FDE4-4D8B-B477-B7197E9976D1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Kosočtverec 23">
            <a:extLst>
              <a:ext uri="{FF2B5EF4-FFF2-40B4-BE49-F238E27FC236}">
                <a16:creationId xmlns:a16="http://schemas.microsoft.com/office/drawing/2014/main" id="{8D3A50E5-CA55-4724-AF2E-6A80FD77686C}"/>
              </a:ext>
            </a:extLst>
          </p:cNvPr>
          <p:cNvSpPr/>
          <p:nvPr/>
        </p:nvSpPr>
        <p:spPr>
          <a:xfrm>
            <a:off x="9533945" y="2505400"/>
            <a:ext cx="2593389" cy="2647377"/>
          </a:xfrm>
          <a:prstGeom prst="diamond">
            <a:avLst/>
          </a:prstGeom>
          <a:blipFill>
            <a:blip r:embed="rId4"/>
            <a:srcRect/>
            <a:stretch>
              <a:fillRect l="-1719" r="-171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5" name="Kosočtverec 24">
            <a:extLst>
              <a:ext uri="{FF2B5EF4-FFF2-40B4-BE49-F238E27FC236}">
                <a16:creationId xmlns:a16="http://schemas.microsoft.com/office/drawing/2014/main" id="{78E9BCB3-798B-42F5-9D9F-35CF14D01169}"/>
              </a:ext>
            </a:extLst>
          </p:cNvPr>
          <p:cNvSpPr/>
          <p:nvPr/>
        </p:nvSpPr>
        <p:spPr>
          <a:xfrm>
            <a:off x="6743439" y="2508183"/>
            <a:ext cx="2593388" cy="2647377"/>
          </a:xfrm>
          <a:prstGeom prst="diamond">
            <a:avLst/>
          </a:prstGeom>
          <a:blipFill>
            <a:blip r:embed="rId5"/>
            <a:srcRect/>
            <a:stretch>
              <a:fillRect l="-1788" r="-178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50129969-F64A-4001-A329-87B036026129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4" name="Grafický objekt 3" descr="Pomoc">
            <a:extLst>
              <a:ext uri="{FF2B5EF4-FFF2-40B4-BE49-F238E27FC236}">
                <a16:creationId xmlns:a16="http://schemas.microsoft.com/office/drawing/2014/main" id="{B4E4BD16-73A4-4B1D-BD7D-C27F783320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74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lačítko akce: Přejít domů 1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A3B52F75-5CC3-43EF-9075-B4A1A395DBDD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6A66B16C-EDAD-4F4A-AFAB-4061EBD433AE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Žíravost/dráždivost pro kůži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Zástupný symbol pro obsah 2">
            <a:extLst>
              <a:ext uri="{FF2B5EF4-FFF2-40B4-BE49-F238E27FC236}">
                <a16:creationId xmlns:a16="http://schemas.microsoft.com/office/drawing/2014/main" id="{214328A2-7680-48BD-AB7A-D4EFEABA8305}"/>
              </a:ext>
            </a:extLst>
          </p:cNvPr>
          <p:cNvSpPr txBox="1">
            <a:spLocks/>
          </p:cNvSpPr>
          <p:nvPr/>
        </p:nvSpPr>
        <p:spPr>
          <a:xfrm>
            <a:off x="98425" y="937650"/>
            <a:ext cx="6910182" cy="4597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/>
              <a:t>ŽÍRAVOST PRO KŮŽI: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cs-CZ" sz="1600" dirty="0"/>
              <a:t>Vyvolání nevratného poškození kůže</a:t>
            </a:r>
            <a:r>
              <a:rPr lang="en-US" sz="1600" dirty="0"/>
              <a:t>, </a:t>
            </a:r>
            <a:r>
              <a:rPr lang="cs-CZ" sz="1600" dirty="0"/>
              <a:t>totiž viditelné nekrózy pokožky zasahující do škáry</a:t>
            </a:r>
            <a:r>
              <a:rPr lang="en-US" sz="1600" dirty="0"/>
              <a:t>, po </a:t>
            </a:r>
            <a:r>
              <a:rPr lang="cs-CZ" sz="1600" dirty="0"/>
              <a:t>působení zkoušené látky </a:t>
            </a:r>
            <a:r>
              <a:rPr lang="en-US" sz="1600" dirty="0"/>
              <a:t>po </a:t>
            </a:r>
            <a:r>
              <a:rPr lang="cs-CZ" sz="1600" dirty="0"/>
              <a:t>dobu až </a:t>
            </a:r>
            <a:r>
              <a:rPr lang="en-US" sz="1600" dirty="0"/>
              <a:t>4 </a:t>
            </a:r>
            <a:r>
              <a:rPr lang="cs-CZ" sz="1600" dirty="0"/>
              <a:t>h</a:t>
            </a:r>
            <a:r>
              <a:rPr lang="en-US" sz="1600" dirty="0"/>
              <a:t>. Pro </a:t>
            </a:r>
            <a:r>
              <a:rPr lang="cs-CZ" sz="1600" dirty="0"/>
              <a:t>žíravost</a:t>
            </a:r>
            <a:r>
              <a:rPr lang="en-US" sz="1600" dirty="0"/>
              <a:t> </a:t>
            </a:r>
            <a:r>
              <a:rPr lang="cs-CZ" sz="1600" dirty="0"/>
              <a:t>jsou typické vředy, krvácení, krvavé strupy</a:t>
            </a:r>
            <a:r>
              <a:rPr lang="en-US" sz="1600" dirty="0"/>
              <a:t> a </a:t>
            </a:r>
            <a:r>
              <a:rPr lang="cs-CZ" sz="1600" dirty="0"/>
              <a:t>na konci </a:t>
            </a:r>
            <a:r>
              <a:rPr lang="en-US" sz="1600" dirty="0"/>
              <a:t>14denního </a:t>
            </a:r>
            <a:r>
              <a:rPr lang="cs-CZ" sz="1600" dirty="0"/>
              <a:t>pozorování změna zabarvení v důsledku zblednutí kůže, místa postižená alopecií a jizvy. </a:t>
            </a:r>
          </a:p>
          <a:p>
            <a:pPr marL="0" indent="0" algn="just">
              <a:buNone/>
            </a:pPr>
            <a:r>
              <a:rPr lang="cs-CZ" sz="1800" b="1" dirty="0">
                <a:solidFill>
                  <a:schemeClr val="tx1"/>
                </a:solidFill>
                <a:latin typeface="+mn-lt"/>
              </a:rPr>
              <a:t>DRÁŽDIVOST PRO KŮŽI:</a:t>
            </a:r>
          </a:p>
          <a:p>
            <a:pPr marL="0" indent="0" algn="just">
              <a:buNone/>
            </a:pPr>
            <a:r>
              <a:rPr lang="cs-CZ" sz="1600" dirty="0"/>
              <a:t>V</a:t>
            </a:r>
            <a:r>
              <a:rPr lang="cs-CZ" sz="1600" dirty="0">
                <a:solidFill>
                  <a:schemeClr val="tx1"/>
                </a:solidFill>
                <a:latin typeface="+mn-lt"/>
              </a:rPr>
              <a:t>yvolání vratného poškození kůže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po </a:t>
            </a:r>
            <a:r>
              <a:rPr lang="cs-CZ" sz="1600" dirty="0">
                <a:solidFill>
                  <a:schemeClr val="tx1"/>
                </a:solidFill>
                <a:latin typeface="+mn-lt"/>
              </a:rPr>
              <a:t>působení zkoušené látky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po </a:t>
            </a:r>
            <a:r>
              <a:rPr lang="cs-CZ" sz="1600" dirty="0">
                <a:solidFill>
                  <a:schemeClr val="tx1"/>
                </a:solidFill>
                <a:latin typeface="+mn-lt"/>
              </a:rPr>
              <a:t>dobu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+mn-lt"/>
              </a:rPr>
              <a:t>až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4</a:t>
            </a:r>
            <a:r>
              <a:rPr lang="cs-CZ" sz="1600" dirty="0">
                <a:solidFill>
                  <a:schemeClr val="tx1"/>
                </a:solidFill>
                <a:latin typeface="+mn-lt"/>
              </a:rPr>
              <a:t> h.</a:t>
            </a: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pl-PL" sz="1800" b="1" dirty="0">
              <a:solidFill>
                <a:schemeClr val="accent1"/>
              </a:solidFill>
            </a:endParaRPr>
          </a:p>
          <a:p>
            <a:pPr marL="0" indent="0" algn="just"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0" lvl="1" indent="0" algn="just">
              <a:buNone/>
            </a:pPr>
            <a:r>
              <a:rPr lang="fr-FR" sz="1600" dirty="0">
                <a:solidFill>
                  <a:schemeClr val="accent1"/>
                </a:solidFill>
              </a:rPr>
              <a:t>Skin Corr. 1A</a:t>
            </a:r>
            <a:r>
              <a:rPr lang="cs-CZ" sz="1600" dirty="0">
                <a:solidFill>
                  <a:schemeClr val="accent1"/>
                </a:solidFill>
              </a:rPr>
              <a:t>, H314</a:t>
            </a:r>
            <a:endParaRPr lang="fr-FR" sz="1600" dirty="0">
              <a:solidFill>
                <a:schemeClr val="accent1"/>
              </a:solidFill>
            </a:endParaRPr>
          </a:p>
          <a:p>
            <a:pPr marL="0" lvl="1" indent="0" algn="just">
              <a:buNone/>
            </a:pPr>
            <a:r>
              <a:rPr lang="fr-FR" sz="1600" dirty="0">
                <a:solidFill>
                  <a:schemeClr val="accent1"/>
                </a:solidFill>
              </a:rPr>
              <a:t>Skin Corr. 1B</a:t>
            </a:r>
            <a:r>
              <a:rPr lang="cs-CZ" sz="1600" dirty="0">
                <a:solidFill>
                  <a:schemeClr val="accent1"/>
                </a:solidFill>
              </a:rPr>
              <a:t>, H314</a:t>
            </a:r>
            <a:endParaRPr lang="fr-FR" sz="1600" dirty="0">
              <a:solidFill>
                <a:schemeClr val="accent1"/>
              </a:solidFill>
            </a:endParaRPr>
          </a:p>
          <a:p>
            <a:pPr marL="0" lvl="1" indent="0" algn="just">
              <a:buNone/>
            </a:pPr>
            <a:r>
              <a:rPr lang="fr-FR" sz="1600" dirty="0">
                <a:solidFill>
                  <a:schemeClr val="accent1"/>
                </a:solidFill>
              </a:rPr>
              <a:t>Skin Corr. 1C</a:t>
            </a:r>
            <a:r>
              <a:rPr lang="cs-CZ" sz="1600" dirty="0">
                <a:solidFill>
                  <a:schemeClr val="accent1"/>
                </a:solidFill>
              </a:rPr>
              <a:t>, H314</a:t>
            </a:r>
            <a:endParaRPr lang="fr-FR" sz="1600" dirty="0">
              <a:solidFill>
                <a:schemeClr val="accent1"/>
              </a:solidFill>
            </a:endParaRPr>
          </a:p>
          <a:p>
            <a:pPr marL="0" lvl="1" indent="0" algn="just">
              <a:buNone/>
            </a:pPr>
            <a:r>
              <a:rPr lang="fr-FR" sz="1600" dirty="0">
                <a:solidFill>
                  <a:schemeClr val="accent1"/>
                </a:solidFill>
              </a:rPr>
              <a:t>Skin </a:t>
            </a:r>
            <a:r>
              <a:rPr lang="fr-FR" sz="1600" dirty="0" err="1">
                <a:solidFill>
                  <a:schemeClr val="accent1"/>
                </a:solidFill>
              </a:rPr>
              <a:t>Irrit</a:t>
            </a:r>
            <a:r>
              <a:rPr lang="fr-FR" sz="1600" dirty="0">
                <a:solidFill>
                  <a:schemeClr val="accent1"/>
                </a:solidFill>
              </a:rPr>
              <a:t>. 2</a:t>
            </a:r>
            <a:r>
              <a:rPr lang="cs-CZ" sz="1600" dirty="0">
                <a:solidFill>
                  <a:schemeClr val="accent1"/>
                </a:solidFill>
              </a:rPr>
              <a:t>, H315</a:t>
            </a:r>
            <a:endParaRPr lang="fr-FR" sz="1600" dirty="0">
              <a:solidFill>
                <a:schemeClr val="accent1"/>
              </a:solidFill>
            </a:endParaRP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A68EE4F7-706A-41DF-97C4-93815FF7747C}"/>
              </a:ext>
            </a:extLst>
          </p:cNvPr>
          <p:cNvSpPr/>
          <p:nvPr/>
        </p:nvSpPr>
        <p:spPr>
          <a:xfrm>
            <a:off x="8002565" y="6194420"/>
            <a:ext cx="2668524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cs-CZ" sz="1600" dirty="0">
                <a:solidFill>
                  <a:schemeClr val="tx1"/>
                </a:solidFill>
              </a:rPr>
              <a:t>Kyseliny, zásady</a:t>
            </a:r>
          </a:p>
        </p:txBody>
      </p:sp>
      <p:grpSp>
        <p:nvGrpSpPr>
          <p:cNvPr id="18" name="Group 2">
            <a:extLst>
              <a:ext uri="{FF2B5EF4-FFF2-40B4-BE49-F238E27FC236}">
                <a16:creationId xmlns:a16="http://schemas.microsoft.com/office/drawing/2014/main" id="{44BD6C90-CE5C-45D8-8094-B572A1E6A2AF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9" name="Rectangle 3">
              <a:extLst>
                <a:ext uri="{FF2B5EF4-FFF2-40B4-BE49-F238E27FC236}">
                  <a16:creationId xmlns:a16="http://schemas.microsoft.com/office/drawing/2014/main" id="{28B4D8C0-B1B0-4305-9DFE-91708A1919BD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4">
              <a:extLst>
                <a:ext uri="{FF2B5EF4-FFF2-40B4-BE49-F238E27FC236}">
                  <a16:creationId xmlns:a16="http://schemas.microsoft.com/office/drawing/2014/main" id="{F316F1D5-958C-457C-B816-74D2C3D9F2EB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5">
              <a:extLst>
                <a:ext uri="{FF2B5EF4-FFF2-40B4-BE49-F238E27FC236}">
                  <a16:creationId xmlns:a16="http://schemas.microsoft.com/office/drawing/2014/main" id="{E3DE4C7B-426E-44AD-AA8C-9AAB6EAB8DC9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Kosočtverec 21">
            <a:extLst>
              <a:ext uri="{FF2B5EF4-FFF2-40B4-BE49-F238E27FC236}">
                <a16:creationId xmlns:a16="http://schemas.microsoft.com/office/drawing/2014/main" id="{F8E04D98-E71B-4714-A588-4DFF352F85E5}"/>
              </a:ext>
            </a:extLst>
          </p:cNvPr>
          <p:cNvSpPr/>
          <p:nvPr/>
        </p:nvSpPr>
        <p:spPr>
          <a:xfrm>
            <a:off x="9533945" y="2505400"/>
            <a:ext cx="2593389" cy="2647377"/>
          </a:xfrm>
          <a:prstGeom prst="diamond">
            <a:avLst/>
          </a:prstGeom>
          <a:blipFill>
            <a:blip r:embed="rId4"/>
            <a:srcRect/>
            <a:stretch>
              <a:fillRect l="-1719" r="-171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3" name="Kosočtverec 22">
            <a:extLst>
              <a:ext uri="{FF2B5EF4-FFF2-40B4-BE49-F238E27FC236}">
                <a16:creationId xmlns:a16="http://schemas.microsoft.com/office/drawing/2014/main" id="{E6D3A6A8-741D-4279-A285-B06365AE2612}"/>
              </a:ext>
            </a:extLst>
          </p:cNvPr>
          <p:cNvSpPr/>
          <p:nvPr/>
        </p:nvSpPr>
        <p:spPr>
          <a:xfrm>
            <a:off x="6743439" y="2508183"/>
            <a:ext cx="2593388" cy="2647377"/>
          </a:xfrm>
          <a:prstGeom prst="diamond">
            <a:avLst/>
          </a:prstGeom>
          <a:blipFill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5" name="Náhled snímku 4">
                <a:extLst>
                  <a:ext uri="{FF2B5EF4-FFF2-40B4-BE49-F238E27FC236}">
                    <a16:creationId xmlns:a16="http://schemas.microsoft.com/office/drawing/2014/main" id="{04917311-1A32-49DD-B78D-81539A6582B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69740472"/>
                  </p:ext>
                </p:extLst>
              </p:nvPr>
            </p:nvGraphicFramePr>
            <p:xfrm>
              <a:off x="2324100" y="3753591"/>
              <a:ext cx="4164890" cy="2342751"/>
            </p:xfrm>
            <a:graphic>
              <a:graphicData uri="http://schemas.microsoft.com/office/powerpoint/2016/slidezoom">
                <pslz:sldZm>
                  <pslz:sldZmObj sldId="728" cId="4136590248">
                    <pslz:zmPr id="{62682F1B-8C23-4095-9D19-CFED50DA54D9}" returnToParent="0" transitionDur="1000" showBg="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164890" cy="2342751"/>
                        </a:xfrm>
                        <a:prstGeom prst="rect">
                          <a:avLst/>
                        </a:prstGeom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5" name="Náhled snímku 4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04917311-1A32-49DD-B78D-81539A6582B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24100" y="3753591"/>
                <a:ext cx="4164890" cy="2342751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TextovéPole 12">
            <a:extLst>
              <a:ext uri="{FF2B5EF4-FFF2-40B4-BE49-F238E27FC236}">
                <a16:creationId xmlns:a16="http://schemas.microsoft.com/office/drawing/2014/main" id="{B24AEC74-3FD1-42DF-85D5-50C48D75467A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4" name="Grafický objekt 23" descr="Pomoc">
            <a:extLst>
              <a:ext uri="{FF2B5EF4-FFF2-40B4-BE49-F238E27FC236}">
                <a16:creationId xmlns:a16="http://schemas.microsoft.com/office/drawing/2014/main" id="{693DE976-B30C-4DF7-87B3-71ACB666BF4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60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lačítko akce: Přejít domů 2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B01BF867-5610-4D2B-93E1-850906D126EF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lačítko akce: Přejít zpět nebo Předchozí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ABBB80FE-7CAD-4A4A-832D-591AFFD118A7}"/>
              </a:ext>
            </a:extLst>
          </p:cNvPr>
          <p:cNvSpPr/>
          <p:nvPr/>
        </p:nvSpPr>
        <p:spPr>
          <a:xfrm>
            <a:off x="10086391" y="161365"/>
            <a:ext cx="869576" cy="815788"/>
          </a:xfrm>
          <a:prstGeom prst="actionButtonBackPrevious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3DB72F42-1938-41A5-9733-AB3E57306172}"/>
              </a:ext>
            </a:extLst>
          </p:cNvPr>
          <p:cNvSpPr txBox="1"/>
          <p:nvPr/>
        </p:nvSpPr>
        <p:spPr>
          <a:xfrm>
            <a:off x="9495841" y="6252091"/>
            <a:ext cx="2419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dirty="0"/>
              <a:t>Zdroj: obrázek doplněn autorem https://en.wikipedia.org/wiki/File:PH_Scale.png</a:t>
            </a:r>
            <a:endParaRPr lang="en-US" sz="900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52E4DFC6-A4B4-423F-9A6F-23598ABFDDC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462" y="2069675"/>
            <a:ext cx="6967829" cy="2718650"/>
          </a:xfrm>
          <a:prstGeom prst="rect">
            <a:avLst/>
          </a:prstGeom>
        </p:spPr>
      </p:pic>
      <p:sp>
        <p:nvSpPr>
          <p:cNvPr id="8" name="Kosočtverec 7">
            <a:extLst>
              <a:ext uri="{FF2B5EF4-FFF2-40B4-BE49-F238E27FC236}">
                <a16:creationId xmlns:a16="http://schemas.microsoft.com/office/drawing/2014/main" id="{38567E3D-B68C-456B-9BDC-6CA27E34099A}"/>
              </a:ext>
            </a:extLst>
          </p:cNvPr>
          <p:cNvSpPr/>
          <p:nvPr/>
        </p:nvSpPr>
        <p:spPr>
          <a:xfrm>
            <a:off x="3124200" y="4290058"/>
            <a:ext cx="726226" cy="756117"/>
          </a:xfrm>
          <a:prstGeom prst="diamond">
            <a:avLst/>
          </a:prstGeom>
          <a:blipFill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Kosočtverec 8">
            <a:extLst>
              <a:ext uri="{FF2B5EF4-FFF2-40B4-BE49-F238E27FC236}">
                <a16:creationId xmlns:a16="http://schemas.microsoft.com/office/drawing/2014/main" id="{232C1E85-9F5C-4EB0-8FEE-BF19C1632513}"/>
              </a:ext>
            </a:extLst>
          </p:cNvPr>
          <p:cNvSpPr/>
          <p:nvPr/>
        </p:nvSpPr>
        <p:spPr>
          <a:xfrm>
            <a:off x="8411557" y="4269265"/>
            <a:ext cx="726226" cy="756117"/>
          </a:xfrm>
          <a:prstGeom prst="diamond">
            <a:avLst/>
          </a:prstGeom>
          <a:blipFill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45DBAC4D-72C6-471D-A635-3988CB147BC9}"/>
              </a:ext>
            </a:extLst>
          </p:cNvPr>
          <p:cNvSpPr/>
          <p:nvPr/>
        </p:nvSpPr>
        <p:spPr>
          <a:xfrm>
            <a:off x="2952172" y="3124199"/>
            <a:ext cx="1000704" cy="220027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444A5DB2-669A-47BE-BCFE-E7E2EF824755}"/>
              </a:ext>
            </a:extLst>
          </p:cNvPr>
          <p:cNvSpPr/>
          <p:nvPr/>
        </p:nvSpPr>
        <p:spPr>
          <a:xfrm>
            <a:off x="8217460" y="3124198"/>
            <a:ext cx="1117040" cy="220027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4136590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lačítko akce: Přejít domů 1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5C81CAAD-0FB8-47EB-A298-79567F476B31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31BC4D4F-F9FD-4585-B291-646A39907A09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Vážné poškození očí / podráždění očí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ástupný symbol pro obsah 2">
            <a:extLst>
              <a:ext uri="{FF2B5EF4-FFF2-40B4-BE49-F238E27FC236}">
                <a16:creationId xmlns:a16="http://schemas.microsoft.com/office/drawing/2014/main" id="{7169312F-C277-4051-A04A-6D4691975949}"/>
              </a:ext>
            </a:extLst>
          </p:cNvPr>
          <p:cNvSpPr txBox="1">
            <a:spLocks/>
          </p:cNvSpPr>
          <p:nvPr/>
        </p:nvSpPr>
        <p:spPr>
          <a:xfrm>
            <a:off x="98425" y="1130170"/>
            <a:ext cx="6910182" cy="4597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/>
              <a:t>VÁŽNÉ POŠKOŽENÍ OČÍ: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cs-CZ" sz="1600" dirty="0"/>
              <a:t>Vyvolání poškození oční tkáně nebo zhoršení vidění po aplikaci zkoušené látky na povrch oka, které není plně vratné do 21 dnů po aplikaci.</a:t>
            </a:r>
          </a:p>
          <a:p>
            <a:pPr marL="0" indent="0" algn="just">
              <a:buNone/>
            </a:pPr>
            <a:r>
              <a:rPr lang="cs-CZ" sz="1800" b="1" dirty="0">
                <a:solidFill>
                  <a:schemeClr val="tx1"/>
                </a:solidFill>
                <a:latin typeface="+mn-lt"/>
              </a:rPr>
              <a:t>PODRÁŽDĚNÍ OČÍ:</a:t>
            </a:r>
            <a:endParaRPr lang="cs-CZ" sz="1800" b="1" dirty="0"/>
          </a:p>
          <a:p>
            <a:pPr marL="0" indent="0" algn="just">
              <a:buNone/>
            </a:pPr>
            <a:r>
              <a:rPr lang="cs-CZ" sz="1600" dirty="0"/>
              <a:t>Vyvolání</a:t>
            </a:r>
            <a:r>
              <a:rPr lang="en-US" sz="1600" dirty="0"/>
              <a:t> </a:t>
            </a:r>
            <a:r>
              <a:rPr lang="cs-CZ" sz="1600" dirty="0">
                <a:solidFill>
                  <a:schemeClr val="tx1"/>
                </a:solidFill>
                <a:latin typeface="+mn-lt"/>
              </a:rPr>
              <a:t>změn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v </a:t>
            </a:r>
            <a:r>
              <a:rPr lang="cs-CZ" sz="1600" dirty="0">
                <a:solidFill>
                  <a:schemeClr val="tx1"/>
                </a:solidFill>
                <a:latin typeface="+mn-lt"/>
              </a:rPr>
              <a:t>oku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po </a:t>
            </a:r>
            <a:r>
              <a:rPr lang="cs-CZ" sz="1600" dirty="0">
                <a:solidFill>
                  <a:schemeClr val="tx1"/>
                </a:solidFill>
                <a:latin typeface="+mn-lt"/>
              </a:rPr>
              <a:t>aplikaci zkoušené látky na povrch oka, které jsou plně vratné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do 21 </a:t>
            </a:r>
            <a:r>
              <a:rPr lang="cs-CZ" sz="1600" dirty="0">
                <a:solidFill>
                  <a:schemeClr val="tx1"/>
                </a:solidFill>
                <a:latin typeface="+mn-lt"/>
              </a:rPr>
              <a:t>dnů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po </a:t>
            </a:r>
            <a:r>
              <a:rPr lang="cs-CZ" sz="1600" dirty="0">
                <a:solidFill>
                  <a:schemeClr val="tx1"/>
                </a:solidFill>
                <a:latin typeface="+mn-lt"/>
              </a:rPr>
              <a:t>aplikaci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.</a:t>
            </a:r>
            <a:endParaRPr lang="cs-CZ" sz="1600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pl-PL" sz="1800" b="1" dirty="0">
              <a:solidFill>
                <a:schemeClr val="accent1"/>
              </a:solidFill>
            </a:endParaRPr>
          </a:p>
          <a:p>
            <a:pPr marL="0" indent="0" algn="just"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0" lvl="1" indent="0" algn="just">
              <a:buNone/>
            </a:pPr>
            <a:r>
              <a:rPr lang="fr-FR" sz="1600" dirty="0">
                <a:solidFill>
                  <a:schemeClr val="accent1"/>
                </a:solidFill>
              </a:rPr>
              <a:t>Eye Dam. 1</a:t>
            </a:r>
            <a:r>
              <a:rPr lang="cs-CZ" sz="1600" dirty="0">
                <a:solidFill>
                  <a:schemeClr val="accent1"/>
                </a:solidFill>
              </a:rPr>
              <a:t>, H318</a:t>
            </a:r>
            <a:endParaRPr lang="fr-FR" sz="1600" dirty="0">
              <a:solidFill>
                <a:schemeClr val="accent1"/>
              </a:solidFill>
            </a:endParaRPr>
          </a:p>
          <a:p>
            <a:pPr marL="0" lvl="1" indent="0" algn="just">
              <a:buNone/>
            </a:pPr>
            <a:r>
              <a:rPr lang="fr-FR" sz="1600" dirty="0">
                <a:solidFill>
                  <a:schemeClr val="accent1"/>
                </a:solidFill>
              </a:rPr>
              <a:t>Eye </a:t>
            </a:r>
            <a:r>
              <a:rPr lang="fr-FR" sz="1600" dirty="0" err="1">
                <a:solidFill>
                  <a:schemeClr val="accent1"/>
                </a:solidFill>
              </a:rPr>
              <a:t>Irrit</a:t>
            </a:r>
            <a:r>
              <a:rPr lang="fr-FR" sz="1600" dirty="0">
                <a:solidFill>
                  <a:schemeClr val="accent1"/>
                </a:solidFill>
              </a:rPr>
              <a:t>. 2</a:t>
            </a:r>
            <a:r>
              <a:rPr lang="cs-CZ" sz="1600" dirty="0">
                <a:solidFill>
                  <a:schemeClr val="accent1"/>
                </a:solidFill>
              </a:rPr>
              <a:t>, H319</a:t>
            </a:r>
            <a:endParaRPr lang="fr-FR" sz="1600" dirty="0">
              <a:solidFill>
                <a:schemeClr val="accent1"/>
              </a:solidFill>
            </a:endParaRP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B86BD89C-5ED1-4644-8C10-9DD689401C68}"/>
              </a:ext>
            </a:extLst>
          </p:cNvPr>
          <p:cNvSpPr/>
          <p:nvPr/>
        </p:nvSpPr>
        <p:spPr>
          <a:xfrm>
            <a:off x="7871139" y="6196161"/>
            <a:ext cx="2668524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cs-CZ" sz="1600" dirty="0">
                <a:solidFill>
                  <a:schemeClr val="tx1"/>
                </a:solidFill>
              </a:rPr>
              <a:t>Detergenty</a:t>
            </a:r>
          </a:p>
        </p:txBody>
      </p:sp>
      <p:grpSp>
        <p:nvGrpSpPr>
          <p:cNvPr id="17" name="Group 2">
            <a:extLst>
              <a:ext uri="{FF2B5EF4-FFF2-40B4-BE49-F238E27FC236}">
                <a16:creationId xmlns:a16="http://schemas.microsoft.com/office/drawing/2014/main" id="{34D89724-7827-4DB7-9651-2EB6B00BA179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8" name="Rectangle 3">
              <a:extLst>
                <a:ext uri="{FF2B5EF4-FFF2-40B4-BE49-F238E27FC236}">
                  <a16:creationId xmlns:a16="http://schemas.microsoft.com/office/drawing/2014/main" id="{226E050A-0A6E-41A1-9C53-E8076F415978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4">
              <a:extLst>
                <a:ext uri="{FF2B5EF4-FFF2-40B4-BE49-F238E27FC236}">
                  <a16:creationId xmlns:a16="http://schemas.microsoft.com/office/drawing/2014/main" id="{0D44F057-1C42-46B2-A4E1-DB1F989C9A8C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5">
              <a:extLst>
                <a:ext uri="{FF2B5EF4-FFF2-40B4-BE49-F238E27FC236}">
                  <a16:creationId xmlns:a16="http://schemas.microsoft.com/office/drawing/2014/main" id="{6DF86786-997F-4B89-92B5-141CEF52DDA7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Kosočtverec 20">
            <a:extLst>
              <a:ext uri="{FF2B5EF4-FFF2-40B4-BE49-F238E27FC236}">
                <a16:creationId xmlns:a16="http://schemas.microsoft.com/office/drawing/2014/main" id="{2CA56A43-BC3C-412E-BD96-63E6A20D9C70}"/>
              </a:ext>
            </a:extLst>
          </p:cNvPr>
          <p:cNvSpPr/>
          <p:nvPr/>
        </p:nvSpPr>
        <p:spPr>
          <a:xfrm>
            <a:off x="9533945" y="2508183"/>
            <a:ext cx="2593389" cy="2647377"/>
          </a:xfrm>
          <a:prstGeom prst="diamond">
            <a:avLst/>
          </a:prstGeom>
          <a:blipFill>
            <a:blip r:embed="rId4"/>
            <a:srcRect/>
            <a:stretch>
              <a:fillRect l="-1719" r="-171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2" name="Kosočtverec 21">
            <a:extLst>
              <a:ext uri="{FF2B5EF4-FFF2-40B4-BE49-F238E27FC236}">
                <a16:creationId xmlns:a16="http://schemas.microsoft.com/office/drawing/2014/main" id="{E3B78E68-52E1-4314-8C24-67EB08019E18}"/>
              </a:ext>
            </a:extLst>
          </p:cNvPr>
          <p:cNvSpPr/>
          <p:nvPr/>
        </p:nvSpPr>
        <p:spPr>
          <a:xfrm>
            <a:off x="6743439" y="2508183"/>
            <a:ext cx="2593388" cy="2647377"/>
          </a:xfrm>
          <a:prstGeom prst="diamond">
            <a:avLst/>
          </a:prstGeom>
          <a:blipFill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7E1D596B-17CF-49C3-B840-2A83AC32F351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3" name="Grafický objekt 22" descr="Pomoc">
            <a:extLst>
              <a:ext uri="{FF2B5EF4-FFF2-40B4-BE49-F238E27FC236}">
                <a16:creationId xmlns:a16="http://schemas.microsoft.com/office/drawing/2014/main" id="{C40ABB44-9174-41B1-AD50-A2C1E74F21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48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lačítko akce: Přejít domů 1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63631F2B-EBE0-4D5B-86A6-3F9B9C553C93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Nadpis 1">
            <a:extLst>
              <a:ext uri="{FF2B5EF4-FFF2-40B4-BE49-F238E27FC236}">
                <a16:creationId xmlns:a16="http://schemas.microsoft.com/office/drawing/2014/main" id="{BCDC1940-B58A-4648-9D83-BF2B5146A7E0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Senzibilizace dýchacích cest nebo kůže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ástupný symbol pro obsah 2">
            <a:extLst>
              <a:ext uri="{FF2B5EF4-FFF2-40B4-BE49-F238E27FC236}">
                <a16:creationId xmlns:a16="http://schemas.microsoft.com/office/drawing/2014/main" id="{2366685B-9E6F-47FF-ADF9-9A6A3DC29295}"/>
              </a:ext>
            </a:extLst>
          </p:cNvPr>
          <p:cNvSpPr txBox="1">
            <a:spLocks/>
          </p:cNvSpPr>
          <p:nvPr/>
        </p:nvSpPr>
        <p:spPr>
          <a:xfrm>
            <a:off x="113372" y="1432090"/>
            <a:ext cx="6910182" cy="4597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/>
              <a:t>LÁTKA SENZIBILIZUJÍCÍ DÝCHACÍ CESTY: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cs-CZ" sz="1600" dirty="0"/>
              <a:t>Látka, která </a:t>
            </a:r>
            <a:r>
              <a:rPr lang="en-US" sz="1600" dirty="0"/>
              <a:t>po </a:t>
            </a:r>
            <a:r>
              <a:rPr lang="cs-CZ" sz="1600" dirty="0"/>
              <a:t>vdechování vyvolává přecitlivělost dýchacích cest</a:t>
            </a:r>
            <a:r>
              <a:rPr lang="en-US" sz="1600" dirty="0"/>
              <a:t>.</a:t>
            </a:r>
          </a:p>
          <a:p>
            <a:pPr marL="0" indent="0" algn="just">
              <a:buNone/>
            </a:pPr>
            <a:r>
              <a:rPr lang="cs-CZ" sz="1800" b="1" dirty="0"/>
              <a:t>LÁTKA SENZIBILIZUJÍCÍ KŮŽI</a:t>
            </a:r>
            <a:r>
              <a:rPr lang="cs-CZ" sz="1800" b="1" dirty="0">
                <a:solidFill>
                  <a:schemeClr val="tx1"/>
                </a:solidFill>
                <a:latin typeface="+mn-lt"/>
              </a:rPr>
              <a:t>:</a:t>
            </a:r>
          </a:p>
          <a:p>
            <a:pPr marL="0" indent="0" algn="just">
              <a:buNone/>
            </a:pPr>
            <a:r>
              <a:rPr lang="cs-CZ" sz="1600" dirty="0"/>
              <a:t>L</a:t>
            </a:r>
            <a:r>
              <a:rPr lang="cs-CZ" sz="1600" dirty="0">
                <a:solidFill>
                  <a:schemeClr val="tx1"/>
                </a:solidFill>
                <a:latin typeface="+mn-lt"/>
              </a:rPr>
              <a:t>átka, která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po </a:t>
            </a:r>
            <a:r>
              <a:rPr lang="cs-CZ" sz="1600" dirty="0">
                <a:solidFill>
                  <a:schemeClr val="tx1"/>
                </a:solidFill>
                <a:latin typeface="+mn-lt"/>
              </a:rPr>
              <a:t>styku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s </a:t>
            </a:r>
            <a:r>
              <a:rPr lang="cs-CZ" sz="1600" dirty="0">
                <a:solidFill>
                  <a:schemeClr val="tx1"/>
                </a:solidFill>
                <a:latin typeface="+mn-lt"/>
              </a:rPr>
              <a:t>kůží vyvolává alergickou odpověď.</a:t>
            </a:r>
          </a:p>
          <a:p>
            <a:pPr marL="457200" lvl="1" indent="0" algn="just">
              <a:buNone/>
            </a:pPr>
            <a:endParaRPr lang="cs-CZ" sz="1400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0" lvl="1" indent="0" algn="just">
              <a:buNone/>
            </a:pPr>
            <a:r>
              <a:rPr lang="fr-FR" sz="1600" dirty="0">
                <a:solidFill>
                  <a:schemeClr val="accent1"/>
                </a:solidFill>
              </a:rPr>
              <a:t>Resp. Sens. 1</a:t>
            </a:r>
            <a:r>
              <a:rPr lang="cs-CZ" sz="1600" dirty="0">
                <a:solidFill>
                  <a:schemeClr val="accent1"/>
                </a:solidFill>
              </a:rPr>
              <a:t>, H334</a:t>
            </a:r>
            <a:endParaRPr lang="fr-FR" sz="1600" dirty="0">
              <a:solidFill>
                <a:schemeClr val="accent1"/>
              </a:solidFill>
            </a:endParaRPr>
          </a:p>
          <a:p>
            <a:pPr marL="0" lvl="1" indent="0" algn="just">
              <a:buNone/>
            </a:pPr>
            <a:r>
              <a:rPr lang="fr-FR" sz="1600" dirty="0">
                <a:solidFill>
                  <a:schemeClr val="accent1"/>
                </a:solidFill>
              </a:rPr>
              <a:t>Skin Sens. 1</a:t>
            </a:r>
            <a:r>
              <a:rPr lang="cs-CZ" sz="1600" dirty="0">
                <a:solidFill>
                  <a:schemeClr val="accent1"/>
                </a:solidFill>
              </a:rPr>
              <a:t>, H317</a:t>
            </a:r>
            <a:endParaRPr lang="fr-FR" sz="1600" dirty="0">
              <a:solidFill>
                <a:schemeClr val="accent1"/>
              </a:solidFill>
            </a:endParaRPr>
          </a:p>
        </p:txBody>
      </p:sp>
      <p:grpSp>
        <p:nvGrpSpPr>
          <p:cNvPr id="16" name="Group 2">
            <a:extLst>
              <a:ext uri="{FF2B5EF4-FFF2-40B4-BE49-F238E27FC236}">
                <a16:creationId xmlns:a16="http://schemas.microsoft.com/office/drawing/2014/main" id="{F6174F56-55B5-4101-BF5C-3D1DDBE9047A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7" name="Rectangle 3">
              <a:extLst>
                <a:ext uri="{FF2B5EF4-FFF2-40B4-BE49-F238E27FC236}">
                  <a16:creationId xmlns:a16="http://schemas.microsoft.com/office/drawing/2014/main" id="{FE6EA30A-EB4B-48B2-8D61-FE0BC035B81C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4">
              <a:extLst>
                <a:ext uri="{FF2B5EF4-FFF2-40B4-BE49-F238E27FC236}">
                  <a16:creationId xmlns:a16="http://schemas.microsoft.com/office/drawing/2014/main" id="{92818B7C-2370-4A5F-8BAC-EDD5C4C1DF63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5">
              <a:extLst>
                <a:ext uri="{FF2B5EF4-FFF2-40B4-BE49-F238E27FC236}">
                  <a16:creationId xmlns:a16="http://schemas.microsoft.com/office/drawing/2014/main" id="{BE5E9F69-AD2C-4BBC-9880-6D6BFF1BD28C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Kosočtverec 19">
            <a:extLst>
              <a:ext uri="{FF2B5EF4-FFF2-40B4-BE49-F238E27FC236}">
                <a16:creationId xmlns:a16="http://schemas.microsoft.com/office/drawing/2014/main" id="{F2B36300-82DC-46B0-B640-803002C5F803}"/>
              </a:ext>
            </a:extLst>
          </p:cNvPr>
          <p:cNvSpPr/>
          <p:nvPr/>
        </p:nvSpPr>
        <p:spPr>
          <a:xfrm>
            <a:off x="9533945" y="2505400"/>
            <a:ext cx="2593389" cy="2647377"/>
          </a:xfrm>
          <a:prstGeom prst="diamond">
            <a:avLst/>
          </a:prstGeom>
          <a:blipFill>
            <a:blip r:embed="rId4"/>
            <a:srcRect/>
            <a:stretch>
              <a:fillRect l="-1719" r="-171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1" name="Kosočtverec 20">
            <a:extLst>
              <a:ext uri="{FF2B5EF4-FFF2-40B4-BE49-F238E27FC236}">
                <a16:creationId xmlns:a16="http://schemas.microsoft.com/office/drawing/2014/main" id="{39315D5C-3AB1-4F39-A78B-771ECDF4990F}"/>
              </a:ext>
            </a:extLst>
          </p:cNvPr>
          <p:cNvSpPr/>
          <p:nvPr/>
        </p:nvSpPr>
        <p:spPr>
          <a:xfrm>
            <a:off x="6743439" y="2508183"/>
            <a:ext cx="2593388" cy="2647377"/>
          </a:xfrm>
          <a:prstGeom prst="diamond">
            <a:avLst/>
          </a:prstGeom>
          <a:blipFill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080B6635-BA24-49F9-AC5F-18984F5CA76E}"/>
              </a:ext>
            </a:extLst>
          </p:cNvPr>
          <p:cNvSpPr/>
          <p:nvPr/>
        </p:nvSpPr>
        <p:spPr>
          <a:xfrm>
            <a:off x="8162115" y="6196161"/>
            <a:ext cx="2668524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Toluen, formaldehyd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EE4F01B8-5900-4B2A-9CBF-0609E6C13937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4" name="Grafický objekt 23" descr="Pomoc">
            <a:extLst>
              <a:ext uri="{FF2B5EF4-FFF2-40B4-BE49-F238E27FC236}">
                <a16:creationId xmlns:a16="http://schemas.microsoft.com/office/drawing/2014/main" id="{D9E64209-44EC-451D-B9AE-925881A14B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41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8EE448-8D66-40AB-A788-598B16290AF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6850" y="-41519"/>
            <a:ext cx="11798300" cy="1022350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Cíl přednášky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4" name="Skupina 53">
            <a:extLst>
              <a:ext uri="{FF2B5EF4-FFF2-40B4-BE49-F238E27FC236}">
                <a16:creationId xmlns:a16="http://schemas.microsoft.com/office/drawing/2014/main" id="{E4BE1DC9-E9CD-44E6-9C41-3CE67EEFE849}"/>
              </a:ext>
            </a:extLst>
          </p:cNvPr>
          <p:cNvGrpSpPr/>
          <p:nvPr/>
        </p:nvGrpSpPr>
        <p:grpSpPr>
          <a:xfrm>
            <a:off x="674716" y="1435930"/>
            <a:ext cx="9170619" cy="547207"/>
            <a:chOff x="398491" y="1435930"/>
            <a:chExt cx="9170619" cy="547207"/>
          </a:xfrm>
        </p:grpSpPr>
        <p:grpSp>
          <p:nvGrpSpPr>
            <p:cNvPr id="7" name="Group 23">
              <a:extLst>
                <a:ext uri="{FF2B5EF4-FFF2-40B4-BE49-F238E27FC236}">
                  <a16:creationId xmlns:a16="http://schemas.microsoft.com/office/drawing/2014/main" id="{3E76CD4D-6802-480F-85D8-8CEFC3FF6A77}"/>
                </a:ext>
              </a:extLst>
            </p:cNvPr>
            <p:cNvGrpSpPr/>
            <p:nvPr/>
          </p:nvGrpSpPr>
          <p:grpSpPr>
            <a:xfrm>
              <a:off x="398491" y="1435930"/>
              <a:ext cx="595101" cy="547207"/>
              <a:chOff x="5580109" y="1852963"/>
              <a:chExt cx="1152128" cy="1152128"/>
            </a:xfrm>
          </p:grpSpPr>
          <p:sp>
            <p:nvSpPr>
              <p:cNvPr id="8" name="Rectangle 10">
                <a:extLst>
                  <a:ext uri="{FF2B5EF4-FFF2-40B4-BE49-F238E27FC236}">
                    <a16:creationId xmlns:a16="http://schemas.microsoft.com/office/drawing/2014/main" id="{5F79EC9B-034E-46E2-8CB7-7E9929506754}"/>
                  </a:ext>
                </a:extLst>
              </p:cNvPr>
              <p:cNvSpPr/>
              <p:nvPr/>
            </p:nvSpPr>
            <p:spPr>
              <a:xfrm>
                <a:off x="5580109" y="1852963"/>
                <a:ext cx="1152128" cy="1152128"/>
              </a:xfrm>
              <a:custGeom>
                <a:avLst/>
                <a:gdLst/>
                <a:ahLst/>
                <a:cxnLst/>
                <a:rect l="l" t="t" r="r" b="b"/>
                <a:pathLst>
                  <a:path w="1152128" h="1152128">
                    <a:moveTo>
                      <a:pt x="99671" y="0"/>
                    </a:moveTo>
                    <a:lnTo>
                      <a:pt x="1152128" y="0"/>
                    </a:lnTo>
                    <a:lnTo>
                      <a:pt x="1152128" y="1152128"/>
                    </a:lnTo>
                    <a:lnTo>
                      <a:pt x="0" y="1152128"/>
                    </a:lnTo>
                    <a:lnTo>
                      <a:pt x="0" y="103999"/>
                    </a:lnTo>
                    <a:lnTo>
                      <a:pt x="125263" y="229261"/>
                    </a:lnTo>
                    <a:lnTo>
                      <a:pt x="74346" y="280179"/>
                    </a:lnTo>
                    <a:lnTo>
                      <a:pt x="278015" y="280179"/>
                    </a:lnTo>
                    <a:lnTo>
                      <a:pt x="278015" y="76509"/>
                    </a:lnTo>
                    <a:lnTo>
                      <a:pt x="227098" y="12742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Text Placeholder 12">
                <a:extLst>
                  <a:ext uri="{FF2B5EF4-FFF2-40B4-BE49-F238E27FC236}">
                    <a16:creationId xmlns:a16="http://schemas.microsoft.com/office/drawing/2014/main" id="{B6034A02-E34D-4D96-AF96-12697528725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07079" y="2429027"/>
                <a:ext cx="784025" cy="52370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Tx/>
                  <a:buNone/>
                  <a:defRPr sz="3200" b="1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2400">
                    <a:solidFill>
                      <a:schemeClr val="bg1"/>
                    </a:solidFill>
                    <a:cs typeface="Arial" pitchFamily="34" charset="0"/>
                  </a:rPr>
                  <a:t>01</a:t>
                </a:r>
                <a:endParaRPr lang="en-US" sz="24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415D5D5-FC97-4C83-AE4F-E1265F8F1B23}"/>
                </a:ext>
              </a:extLst>
            </p:cNvPr>
            <p:cNvSpPr txBox="1"/>
            <p:nvPr/>
          </p:nvSpPr>
          <p:spPr>
            <a:xfrm>
              <a:off x="1000648" y="1533906"/>
              <a:ext cx="8568462" cy="369332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cs-CZ" dirty="0"/>
                <a:t>Dokázat vysvětlit základní pojmy souvisejí s problematikou nebezpečných vlastností látek.</a:t>
              </a:r>
            </a:p>
          </p:txBody>
        </p:sp>
      </p:grpSp>
      <p:grpSp>
        <p:nvGrpSpPr>
          <p:cNvPr id="46" name="Skupina 45">
            <a:extLst>
              <a:ext uri="{FF2B5EF4-FFF2-40B4-BE49-F238E27FC236}">
                <a16:creationId xmlns:a16="http://schemas.microsoft.com/office/drawing/2014/main" id="{08ED6FE3-4750-4BBC-B9B2-3982B7BC1A91}"/>
              </a:ext>
            </a:extLst>
          </p:cNvPr>
          <p:cNvGrpSpPr/>
          <p:nvPr/>
        </p:nvGrpSpPr>
        <p:grpSpPr>
          <a:xfrm>
            <a:off x="669925" y="3045987"/>
            <a:ext cx="5669206" cy="547207"/>
            <a:chOff x="398491" y="3692438"/>
            <a:chExt cx="5669206" cy="547207"/>
          </a:xfrm>
        </p:grpSpPr>
        <p:grpSp>
          <p:nvGrpSpPr>
            <p:cNvPr id="13" name="Group 29">
              <a:extLst>
                <a:ext uri="{FF2B5EF4-FFF2-40B4-BE49-F238E27FC236}">
                  <a16:creationId xmlns:a16="http://schemas.microsoft.com/office/drawing/2014/main" id="{CDF734A8-9838-484C-97D9-F4FA44D1E620}"/>
                </a:ext>
              </a:extLst>
            </p:cNvPr>
            <p:cNvGrpSpPr/>
            <p:nvPr/>
          </p:nvGrpSpPr>
          <p:grpSpPr>
            <a:xfrm>
              <a:off x="398491" y="3692438"/>
              <a:ext cx="595101" cy="547207"/>
              <a:chOff x="5580109" y="1852963"/>
              <a:chExt cx="1152128" cy="1152128"/>
            </a:xfrm>
          </p:grpSpPr>
          <p:sp>
            <p:nvSpPr>
              <p:cNvPr id="14" name="Rectangle 10">
                <a:extLst>
                  <a:ext uri="{FF2B5EF4-FFF2-40B4-BE49-F238E27FC236}">
                    <a16:creationId xmlns:a16="http://schemas.microsoft.com/office/drawing/2014/main" id="{6504C5FE-959A-4C45-B4E2-6E35DB7E2E68}"/>
                  </a:ext>
                </a:extLst>
              </p:cNvPr>
              <p:cNvSpPr/>
              <p:nvPr/>
            </p:nvSpPr>
            <p:spPr>
              <a:xfrm>
                <a:off x="5580109" y="1852963"/>
                <a:ext cx="1152128" cy="1152128"/>
              </a:xfrm>
              <a:custGeom>
                <a:avLst/>
                <a:gdLst/>
                <a:ahLst/>
                <a:cxnLst/>
                <a:rect l="l" t="t" r="r" b="b"/>
                <a:pathLst>
                  <a:path w="1152128" h="1152128">
                    <a:moveTo>
                      <a:pt x="99671" y="0"/>
                    </a:moveTo>
                    <a:lnTo>
                      <a:pt x="1152128" y="0"/>
                    </a:lnTo>
                    <a:lnTo>
                      <a:pt x="1152128" y="1152128"/>
                    </a:lnTo>
                    <a:lnTo>
                      <a:pt x="0" y="1152128"/>
                    </a:lnTo>
                    <a:lnTo>
                      <a:pt x="0" y="103999"/>
                    </a:lnTo>
                    <a:lnTo>
                      <a:pt x="125263" y="229261"/>
                    </a:lnTo>
                    <a:lnTo>
                      <a:pt x="74346" y="280179"/>
                    </a:lnTo>
                    <a:lnTo>
                      <a:pt x="278015" y="280179"/>
                    </a:lnTo>
                    <a:lnTo>
                      <a:pt x="278015" y="76509"/>
                    </a:lnTo>
                    <a:lnTo>
                      <a:pt x="227098" y="12742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Text Placeholder 12">
                <a:extLst>
                  <a:ext uri="{FF2B5EF4-FFF2-40B4-BE49-F238E27FC236}">
                    <a16:creationId xmlns:a16="http://schemas.microsoft.com/office/drawing/2014/main" id="{60AFD46C-67C1-40DC-A33D-8DEB4985198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07079" y="2429027"/>
                <a:ext cx="784025" cy="523705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lIns="0" tIns="0" rIns="0" bIns="0" anchor="ctr"/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Tx/>
                  <a:buNone/>
                  <a:defRPr sz="3200" b="1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2400" dirty="0">
                    <a:solidFill>
                      <a:schemeClr val="bg1"/>
                    </a:solidFill>
                    <a:cs typeface="Arial" pitchFamily="34" charset="0"/>
                  </a:rPr>
                  <a:t>03</a:t>
                </a:r>
              </a:p>
            </p:txBody>
          </p:sp>
        </p:grpSp>
        <p:sp>
          <p:nvSpPr>
            <p:cNvPr id="37" name="TextBox 23">
              <a:extLst>
                <a:ext uri="{FF2B5EF4-FFF2-40B4-BE49-F238E27FC236}">
                  <a16:creationId xmlns:a16="http://schemas.microsoft.com/office/drawing/2014/main" id="{F5175901-3BBA-4915-9BF5-028FB4932B38}"/>
                </a:ext>
              </a:extLst>
            </p:cNvPr>
            <p:cNvSpPr txBox="1"/>
            <p:nvPr/>
          </p:nvSpPr>
          <p:spPr>
            <a:xfrm>
              <a:off x="968357" y="3827871"/>
              <a:ext cx="5099340" cy="369332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cs-CZ" dirty="0"/>
                <a:t>Znát významy výstražných symbolů nebezpečnosti.</a:t>
              </a:r>
            </a:p>
          </p:txBody>
        </p:sp>
      </p:grpSp>
      <p:grpSp>
        <p:nvGrpSpPr>
          <p:cNvPr id="10" name="Group 26">
            <a:extLst>
              <a:ext uri="{FF2B5EF4-FFF2-40B4-BE49-F238E27FC236}">
                <a16:creationId xmlns:a16="http://schemas.microsoft.com/office/drawing/2014/main" id="{F10B5A0F-FEEA-48CE-8B71-27A215779CAA}"/>
              </a:ext>
            </a:extLst>
          </p:cNvPr>
          <p:cNvGrpSpPr/>
          <p:nvPr/>
        </p:nvGrpSpPr>
        <p:grpSpPr>
          <a:xfrm>
            <a:off x="674716" y="2256391"/>
            <a:ext cx="595101" cy="547207"/>
            <a:chOff x="5580109" y="1852963"/>
            <a:chExt cx="1152128" cy="1152128"/>
          </a:xfrm>
          <a:solidFill>
            <a:schemeClr val="accent1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71A0EF3-FDFF-4639-AE22-A938BB8FDF0E}"/>
                </a:ext>
              </a:extLst>
            </p:cNvPr>
            <p:cNvSpPr/>
            <p:nvPr/>
          </p:nvSpPr>
          <p:spPr>
            <a:xfrm>
              <a:off x="5580109" y="1852963"/>
              <a:ext cx="1152128" cy="1152128"/>
            </a:xfrm>
            <a:custGeom>
              <a:avLst/>
              <a:gdLst/>
              <a:ahLst/>
              <a:cxnLst/>
              <a:rect l="l" t="t" r="r" b="b"/>
              <a:pathLst>
                <a:path w="1152128" h="1152128">
                  <a:moveTo>
                    <a:pt x="99671" y="0"/>
                  </a:moveTo>
                  <a:lnTo>
                    <a:pt x="1152128" y="0"/>
                  </a:lnTo>
                  <a:lnTo>
                    <a:pt x="1152128" y="1152128"/>
                  </a:lnTo>
                  <a:lnTo>
                    <a:pt x="0" y="1152128"/>
                  </a:lnTo>
                  <a:lnTo>
                    <a:pt x="0" y="103999"/>
                  </a:lnTo>
                  <a:lnTo>
                    <a:pt x="125263" y="229261"/>
                  </a:lnTo>
                  <a:lnTo>
                    <a:pt x="74346" y="280179"/>
                  </a:lnTo>
                  <a:lnTo>
                    <a:pt x="278015" y="280179"/>
                  </a:lnTo>
                  <a:lnTo>
                    <a:pt x="278015" y="76509"/>
                  </a:lnTo>
                  <a:lnTo>
                    <a:pt x="227098" y="1274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Text Placeholder 12">
              <a:extLst>
                <a:ext uri="{FF2B5EF4-FFF2-40B4-BE49-F238E27FC236}">
                  <a16:creationId xmlns:a16="http://schemas.microsoft.com/office/drawing/2014/main" id="{F623650D-F06F-4745-BFE7-7682046B0BB8}"/>
                </a:ext>
              </a:extLst>
            </p:cNvPr>
            <p:cNvSpPr txBox="1">
              <a:spLocks/>
            </p:cNvSpPr>
            <p:nvPr/>
          </p:nvSpPr>
          <p:spPr>
            <a:xfrm>
              <a:off x="5907079" y="2429027"/>
              <a:ext cx="784025" cy="523705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lvl1pPr marL="0" indent="0" algn="l" defTabSz="914400" rtl="0" eaLnBrk="1" latinLnBrk="0" hangingPunct="1">
                <a:spcBef>
                  <a:spcPct val="20000"/>
                </a:spcBef>
                <a:buFontTx/>
                <a:buNone/>
                <a:defRPr sz="3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2400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</a:p>
          </p:txBody>
        </p:sp>
      </p:grpSp>
      <p:sp>
        <p:nvSpPr>
          <p:cNvPr id="39" name="TextBox 23">
            <a:extLst>
              <a:ext uri="{FF2B5EF4-FFF2-40B4-BE49-F238E27FC236}">
                <a16:creationId xmlns:a16="http://schemas.microsoft.com/office/drawing/2014/main" id="{ACD2FE07-6830-4B7D-88B8-628D0513065D}"/>
              </a:ext>
            </a:extLst>
          </p:cNvPr>
          <p:cNvSpPr txBox="1"/>
          <p:nvPr/>
        </p:nvSpPr>
        <p:spPr>
          <a:xfrm>
            <a:off x="1276872" y="2352028"/>
            <a:ext cx="8568463" cy="369332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cs-CZ" dirty="0"/>
              <a:t>Znát nebezpečné vlastnosti chemických látek a systém klasifikace nebezpečných látek.</a:t>
            </a:r>
          </a:p>
        </p:txBody>
      </p:sp>
      <p:grpSp>
        <p:nvGrpSpPr>
          <p:cNvPr id="16" name="Group 32">
            <a:extLst>
              <a:ext uri="{FF2B5EF4-FFF2-40B4-BE49-F238E27FC236}">
                <a16:creationId xmlns:a16="http://schemas.microsoft.com/office/drawing/2014/main" id="{437F2ED5-8416-494F-A865-73D00597A9CE}"/>
              </a:ext>
            </a:extLst>
          </p:cNvPr>
          <p:cNvGrpSpPr/>
          <p:nvPr/>
        </p:nvGrpSpPr>
        <p:grpSpPr>
          <a:xfrm>
            <a:off x="669925" y="3855211"/>
            <a:ext cx="595101" cy="547207"/>
            <a:chOff x="5580109" y="1852963"/>
            <a:chExt cx="1152128" cy="1152128"/>
          </a:xfrm>
          <a:solidFill>
            <a:schemeClr val="accent1"/>
          </a:solidFill>
        </p:grpSpPr>
        <p:sp>
          <p:nvSpPr>
            <p:cNvPr id="17" name="Rectangle 10">
              <a:extLst>
                <a:ext uri="{FF2B5EF4-FFF2-40B4-BE49-F238E27FC236}">
                  <a16:creationId xmlns:a16="http://schemas.microsoft.com/office/drawing/2014/main" id="{C2076014-EBEA-4A67-A562-79EECBB84C9A}"/>
                </a:ext>
              </a:extLst>
            </p:cNvPr>
            <p:cNvSpPr/>
            <p:nvPr/>
          </p:nvSpPr>
          <p:spPr>
            <a:xfrm>
              <a:off x="5580109" y="1852963"/>
              <a:ext cx="1152128" cy="1152128"/>
            </a:xfrm>
            <a:custGeom>
              <a:avLst/>
              <a:gdLst/>
              <a:ahLst/>
              <a:cxnLst/>
              <a:rect l="l" t="t" r="r" b="b"/>
              <a:pathLst>
                <a:path w="1152128" h="1152128">
                  <a:moveTo>
                    <a:pt x="99671" y="0"/>
                  </a:moveTo>
                  <a:lnTo>
                    <a:pt x="1152128" y="0"/>
                  </a:lnTo>
                  <a:lnTo>
                    <a:pt x="1152128" y="1152128"/>
                  </a:lnTo>
                  <a:lnTo>
                    <a:pt x="0" y="1152128"/>
                  </a:lnTo>
                  <a:lnTo>
                    <a:pt x="0" y="103999"/>
                  </a:lnTo>
                  <a:lnTo>
                    <a:pt x="125263" y="229261"/>
                  </a:lnTo>
                  <a:lnTo>
                    <a:pt x="74346" y="280179"/>
                  </a:lnTo>
                  <a:lnTo>
                    <a:pt x="278015" y="280179"/>
                  </a:lnTo>
                  <a:lnTo>
                    <a:pt x="278015" y="76509"/>
                  </a:lnTo>
                  <a:lnTo>
                    <a:pt x="227098" y="1274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8" name="Text Placeholder 12">
              <a:extLst>
                <a:ext uri="{FF2B5EF4-FFF2-40B4-BE49-F238E27FC236}">
                  <a16:creationId xmlns:a16="http://schemas.microsoft.com/office/drawing/2014/main" id="{13AFDDEC-E23A-46B7-9983-3E79CA945C6C}"/>
                </a:ext>
              </a:extLst>
            </p:cNvPr>
            <p:cNvSpPr txBox="1">
              <a:spLocks/>
            </p:cNvSpPr>
            <p:nvPr/>
          </p:nvSpPr>
          <p:spPr>
            <a:xfrm>
              <a:off x="5907079" y="2429027"/>
              <a:ext cx="784025" cy="523705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lvl1pPr marL="0" indent="0" algn="l" defTabSz="914400" rtl="0" eaLnBrk="1" latinLnBrk="0" hangingPunct="1">
                <a:spcBef>
                  <a:spcPct val="20000"/>
                </a:spcBef>
                <a:buFontTx/>
                <a:buNone/>
                <a:defRPr sz="3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2400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</a:p>
          </p:txBody>
        </p:sp>
      </p:grpSp>
      <p:sp>
        <p:nvSpPr>
          <p:cNvPr id="40" name="TextBox 23">
            <a:extLst>
              <a:ext uri="{FF2B5EF4-FFF2-40B4-BE49-F238E27FC236}">
                <a16:creationId xmlns:a16="http://schemas.microsoft.com/office/drawing/2014/main" id="{59FC68E5-1B89-44BA-9399-4DE6F8E78697}"/>
              </a:ext>
            </a:extLst>
          </p:cNvPr>
          <p:cNvSpPr txBox="1"/>
          <p:nvPr/>
        </p:nvSpPr>
        <p:spPr>
          <a:xfrm>
            <a:off x="1248571" y="3986074"/>
            <a:ext cx="7052050" cy="369332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cs-CZ" dirty="0"/>
              <a:t>Získat přehled o možnostech získání informací o nebezpečnosti látky.</a:t>
            </a:r>
          </a:p>
        </p:txBody>
      </p:sp>
      <p:grpSp>
        <p:nvGrpSpPr>
          <p:cNvPr id="52" name="Skupina 51">
            <a:extLst>
              <a:ext uri="{FF2B5EF4-FFF2-40B4-BE49-F238E27FC236}">
                <a16:creationId xmlns:a16="http://schemas.microsoft.com/office/drawing/2014/main" id="{67928F8A-44FC-40DE-B93F-D2D9BB55786A}"/>
              </a:ext>
            </a:extLst>
          </p:cNvPr>
          <p:cNvGrpSpPr/>
          <p:nvPr/>
        </p:nvGrpSpPr>
        <p:grpSpPr>
          <a:xfrm>
            <a:off x="674716" y="4659865"/>
            <a:ext cx="5673195" cy="547207"/>
            <a:chOff x="398491" y="5321366"/>
            <a:chExt cx="5673195" cy="547207"/>
          </a:xfrm>
        </p:grpSpPr>
        <p:grpSp>
          <p:nvGrpSpPr>
            <p:cNvPr id="19" name="Group 35">
              <a:extLst>
                <a:ext uri="{FF2B5EF4-FFF2-40B4-BE49-F238E27FC236}">
                  <a16:creationId xmlns:a16="http://schemas.microsoft.com/office/drawing/2014/main" id="{C09474E7-66AE-4437-A475-A30DFA12EB0E}"/>
                </a:ext>
              </a:extLst>
            </p:cNvPr>
            <p:cNvGrpSpPr/>
            <p:nvPr/>
          </p:nvGrpSpPr>
          <p:grpSpPr>
            <a:xfrm>
              <a:off x="398491" y="5321366"/>
              <a:ext cx="595101" cy="547207"/>
              <a:chOff x="5580109" y="1852963"/>
              <a:chExt cx="1152128" cy="1152128"/>
            </a:xfrm>
          </p:grpSpPr>
          <p:sp>
            <p:nvSpPr>
              <p:cNvPr id="20" name="Rectangle 10">
                <a:extLst>
                  <a:ext uri="{FF2B5EF4-FFF2-40B4-BE49-F238E27FC236}">
                    <a16:creationId xmlns:a16="http://schemas.microsoft.com/office/drawing/2014/main" id="{87639351-577A-4FC5-9EFD-0D50EDFB279F}"/>
                  </a:ext>
                </a:extLst>
              </p:cNvPr>
              <p:cNvSpPr/>
              <p:nvPr/>
            </p:nvSpPr>
            <p:spPr>
              <a:xfrm>
                <a:off x="5580109" y="1852963"/>
                <a:ext cx="1152128" cy="1152128"/>
              </a:xfrm>
              <a:custGeom>
                <a:avLst/>
                <a:gdLst/>
                <a:ahLst/>
                <a:cxnLst/>
                <a:rect l="l" t="t" r="r" b="b"/>
                <a:pathLst>
                  <a:path w="1152128" h="1152128">
                    <a:moveTo>
                      <a:pt x="99671" y="0"/>
                    </a:moveTo>
                    <a:lnTo>
                      <a:pt x="1152128" y="0"/>
                    </a:lnTo>
                    <a:lnTo>
                      <a:pt x="1152128" y="1152128"/>
                    </a:lnTo>
                    <a:lnTo>
                      <a:pt x="0" y="1152128"/>
                    </a:lnTo>
                    <a:lnTo>
                      <a:pt x="0" y="103999"/>
                    </a:lnTo>
                    <a:lnTo>
                      <a:pt x="125263" y="229261"/>
                    </a:lnTo>
                    <a:lnTo>
                      <a:pt x="74346" y="280179"/>
                    </a:lnTo>
                    <a:lnTo>
                      <a:pt x="278015" y="280179"/>
                    </a:lnTo>
                    <a:lnTo>
                      <a:pt x="278015" y="76509"/>
                    </a:lnTo>
                    <a:lnTo>
                      <a:pt x="227098" y="12742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Text Placeholder 12">
                <a:extLst>
                  <a:ext uri="{FF2B5EF4-FFF2-40B4-BE49-F238E27FC236}">
                    <a16:creationId xmlns:a16="http://schemas.microsoft.com/office/drawing/2014/main" id="{8E1BD5DC-77D2-4033-A2B6-38C6844C79A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07079" y="2429027"/>
                <a:ext cx="784025" cy="52370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Tx/>
                  <a:buNone/>
                  <a:defRPr sz="3200" b="1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2400" dirty="0">
                    <a:solidFill>
                      <a:schemeClr val="bg1"/>
                    </a:solidFill>
                    <a:cs typeface="Arial" pitchFamily="34" charset="0"/>
                  </a:rPr>
                  <a:t>05</a:t>
                </a:r>
              </a:p>
            </p:txBody>
          </p:sp>
        </p:grpSp>
        <p:sp>
          <p:nvSpPr>
            <p:cNvPr id="41" name="TextBox 23">
              <a:extLst>
                <a:ext uri="{FF2B5EF4-FFF2-40B4-BE49-F238E27FC236}">
                  <a16:creationId xmlns:a16="http://schemas.microsoft.com/office/drawing/2014/main" id="{575788BB-56C8-4371-9E2E-C2D37F8F464B}"/>
                </a:ext>
              </a:extLst>
            </p:cNvPr>
            <p:cNvSpPr txBox="1"/>
            <p:nvPr/>
          </p:nvSpPr>
          <p:spPr>
            <a:xfrm>
              <a:off x="972346" y="5428573"/>
              <a:ext cx="5099340" cy="369332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cs-CZ" dirty="0"/>
                <a:t>Dokázat vyhledat informace o nebezpečné látce.</a:t>
              </a:r>
            </a:p>
          </p:txBody>
        </p:sp>
      </p:grpSp>
      <p:grpSp>
        <p:nvGrpSpPr>
          <p:cNvPr id="49" name="Group 35">
            <a:extLst>
              <a:ext uri="{FF2B5EF4-FFF2-40B4-BE49-F238E27FC236}">
                <a16:creationId xmlns:a16="http://schemas.microsoft.com/office/drawing/2014/main" id="{ADBBD647-6005-445A-ADB0-3A604994D6BC}"/>
              </a:ext>
            </a:extLst>
          </p:cNvPr>
          <p:cNvGrpSpPr/>
          <p:nvPr/>
        </p:nvGrpSpPr>
        <p:grpSpPr>
          <a:xfrm>
            <a:off x="674716" y="5444221"/>
            <a:ext cx="595101" cy="547207"/>
            <a:chOff x="5580109" y="1852963"/>
            <a:chExt cx="1152128" cy="1152128"/>
          </a:xfrm>
          <a:solidFill>
            <a:schemeClr val="accent1"/>
          </a:solidFill>
        </p:grpSpPr>
        <p:sp>
          <p:nvSpPr>
            <p:cNvPr id="50" name="Rectangle 10">
              <a:extLst>
                <a:ext uri="{FF2B5EF4-FFF2-40B4-BE49-F238E27FC236}">
                  <a16:creationId xmlns:a16="http://schemas.microsoft.com/office/drawing/2014/main" id="{42BF4B9E-EB72-4A93-8F38-89D4125327E3}"/>
                </a:ext>
              </a:extLst>
            </p:cNvPr>
            <p:cNvSpPr/>
            <p:nvPr/>
          </p:nvSpPr>
          <p:spPr>
            <a:xfrm>
              <a:off x="5580109" y="1852963"/>
              <a:ext cx="1152128" cy="1152128"/>
            </a:xfrm>
            <a:custGeom>
              <a:avLst/>
              <a:gdLst/>
              <a:ahLst/>
              <a:cxnLst/>
              <a:rect l="l" t="t" r="r" b="b"/>
              <a:pathLst>
                <a:path w="1152128" h="1152128">
                  <a:moveTo>
                    <a:pt x="99671" y="0"/>
                  </a:moveTo>
                  <a:lnTo>
                    <a:pt x="1152128" y="0"/>
                  </a:lnTo>
                  <a:lnTo>
                    <a:pt x="1152128" y="1152128"/>
                  </a:lnTo>
                  <a:lnTo>
                    <a:pt x="0" y="1152128"/>
                  </a:lnTo>
                  <a:lnTo>
                    <a:pt x="0" y="103999"/>
                  </a:lnTo>
                  <a:lnTo>
                    <a:pt x="125263" y="229261"/>
                  </a:lnTo>
                  <a:lnTo>
                    <a:pt x="74346" y="280179"/>
                  </a:lnTo>
                  <a:lnTo>
                    <a:pt x="278015" y="280179"/>
                  </a:lnTo>
                  <a:lnTo>
                    <a:pt x="278015" y="76509"/>
                  </a:lnTo>
                  <a:lnTo>
                    <a:pt x="227098" y="1274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51" name="Text Placeholder 12">
              <a:extLst>
                <a:ext uri="{FF2B5EF4-FFF2-40B4-BE49-F238E27FC236}">
                  <a16:creationId xmlns:a16="http://schemas.microsoft.com/office/drawing/2014/main" id="{0BEB5FF6-3E3F-4A91-98C5-01C619C54B8A}"/>
                </a:ext>
              </a:extLst>
            </p:cNvPr>
            <p:cNvSpPr txBox="1">
              <a:spLocks/>
            </p:cNvSpPr>
            <p:nvPr/>
          </p:nvSpPr>
          <p:spPr>
            <a:xfrm>
              <a:off x="5907079" y="2429027"/>
              <a:ext cx="784025" cy="523705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lvl1pPr marL="0" indent="0" algn="l" defTabSz="914400" rtl="0" eaLnBrk="1" latinLnBrk="0" hangingPunct="1">
                <a:spcBef>
                  <a:spcPct val="20000"/>
                </a:spcBef>
                <a:buFontTx/>
                <a:buNone/>
                <a:defRPr sz="3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2400" dirty="0">
                  <a:solidFill>
                    <a:schemeClr val="bg1"/>
                  </a:solidFill>
                  <a:cs typeface="Arial" pitchFamily="34" charset="0"/>
                </a:rPr>
                <a:t>0</a:t>
              </a:r>
              <a:r>
                <a:rPr lang="cs-CZ" sz="2400" dirty="0">
                  <a:solidFill>
                    <a:schemeClr val="bg1"/>
                  </a:solidFill>
                  <a:cs typeface="Arial" pitchFamily="34" charset="0"/>
                </a:rPr>
                <a:t>6</a:t>
              </a:r>
              <a:endParaRPr lang="en-US" sz="2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53" name="TextBox 23">
            <a:extLst>
              <a:ext uri="{FF2B5EF4-FFF2-40B4-BE49-F238E27FC236}">
                <a16:creationId xmlns:a16="http://schemas.microsoft.com/office/drawing/2014/main" id="{21E9215C-F662-4B53-B21E-FD6181257A12}"/>
              </a:ext>
            </a:extLst>
          </p:cNvPr>
          <p:cNvSpPr txBox="1"/>
          <p:nvPr/>
        </p:nvSpPr>
        <p:spPr>
          <a:xfrm>
            <a:off x="1239790" y="5539068"/>
            <a:ext cx="6013265" cy="369332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cs-CZ" dirty="0"/>
              <a:t>Určit, zda  jsou informace o klasifikaci látky spolehlivé.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61847BD1-25C2-49AE-95DD-60BCDC8123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279" b="92740" l="8226" r="93830">
                        <a14:foregroundMark x1="9512" y1="36534" x2="9254" y2="64871"/>
                        <a14:foregroundMark x1="9254" y1="64871" x2="11054" y2="69789"/>
                        <a14:foregroundMark x1="33162" y1="89696" x2="45244" y2="88993"/>
                        <a14:foregroundMark x1="56555" y1="50117" x2="71520" y2="50117"/>
                        <a14:foregroundMark x1="79796" y1="56769" x2="84833" y2="61358"/>
                        <a14:foregroundMark x1="73501" y1="51034" x2="74427" y2="51878"/>
                        <a14:foregroundMark x1="82123" y1="54401" x2="79177" y2="46838"/>
                        <a14:foregroundMark x1="84833" y1="61358" x2="82671" y2="55808"/>
                        <a14:foregroundMark x1="79177" y1="46838" x2="83548" y2="51288"/>
                        <a14:foregroundMark x1="81234" y1="47307" x2="78920" y2="47073"/>
                        <a14:foregroundMark x1="80463" y1="45667" x2="87918" y2="44731"/>
                        <a14:foregroundMark x1="93316" y1="46604" x2="94087" y2="46604"/>
                        <a14:foregroundMark x1="94344" y1="55269" x2="94344" y2="59485"/>
                        <a14:foregroundMark x1="45758" y1="22014" x2="56121" y2="18137"/>
                        <a14:foregroundMark x1="61731" y1="15431" x2="66324" y2="11944"/>
                        <a14:foregroundMark x1="61990" y1="13656" x2="69666" y2="3279"/>
                        <a14:foregroundMark x1="73350" y1="10602" x2="75321" y2="14520"/>
                        <a14:foregroundMark x1="69666" y1="3279" x2="72071" y2="8059"/>
                        <a14:foregroundMark x1="75321" y1="14520" x2="63496" y2="19438"/>
                        <a14:foregroundMark x1="63496" y1="19438" x2="62725" y2="14988"/>
                        <a14:foregroundMark x1="51928" y1="77986" x2="68638" y2="80796"/>
                        <a14:foregroundMark x1="72233" y1="80566" x2="83290" y2="79859"/>
                        <a14:foregroundMark x1="83290" y1="79859" x2="73008" y2="82436"/>
                        <a14:foregroundMark x1="76866" y1="85014" x2="85347" y2="92740"/>
                        <a14:foregroundMark x1="75064" y1="83372" x2="76093" y2="84309"/>
                        <a14:foregroundMark x1="85347" y1="92740" x2="74764" y2="86651"/>
                        <a14:foregroundMark x1="7969" y1="39344" x2="7969" y2="63934"/>
                        <a14:backgroundMark x1="69152" y1="80094" x2="72237" y2="80562"/>
                        <a14:backgroundMark x1="72237" y1="85948" x2="70437" y2="83841"/>
                        <a14:backgroundMark x1="72494" y1="84309" x2="72494" y2="86651"/>
                        <a14:backgroundMark x1="78406" y1="55972" x2="74807" y2="52693"/>
                        <a14:backgroundMark x1="78149" y1="54801" x2="78406" y2="56909"/>
                        <a14:backgroundMark x1="75578" y1="51991" x2="75835" y2="51991"/>
                        <a14:backgroundMark x1="74293" y1="51991" x2="73265" y2="52225"/>
                        <a14:backgroundMark x1="55784" y1="18735" x2="60925" y2="16862"/>
                        <a14:backgroundMark x1="72494" y1="8197" x2="71722" y2="1007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642708" flipH="1">
            <a:off x="8172657" y="2838945"/>
            <a:ext cx="3705742" cy="4067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3472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lačítko akce: Přejít domů 10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AB53EA49-A008-4BB0-B079-74649892A16D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Donut 39">
            <a:hlinkClick r:id="rId4"/>
            <a:extLst>
              <a:ext uri="{FF2B5EF4-FFF2-40B4-BE49-F238E27FC236}">
                <a16:creationId xmlns:a16="http://schemas.microsoft.com/office/drawing/2014/main" id="{0FD208FC-4F25-4413-8540-E14C2FF6AC89}"/>
              </a:ext>
            </a:extLst>
          </p:cNvPr>
          <p:cNvSpPr/>
          <p:nvPr/>
        </p:nvSpPr>
        <p:spPr>
          <a:xfrm>
            <a:off x="196850" y="6078247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Zástupný symbol pro obsah 2">
            <a:extLst>
              <a:ext uri="{FF2B5EF4-FFF2-40B4-BE49-F238E27FC236}">
                <a16:creationId xmlns:a16="http://schemas.microsoft.com/office/drawing/2014/main" id="{3B5321C2-3C6B-4D67-9005-90E504B163E7}"/>
              </a:ext>
            </a:extLst>
          </p:cNvPr>
          <p:cNvSpPr txBox="1">
            <a:spLocks/>
          </p:cNvSpPr>
          <p:nvPr/>
        </p:nvSpPr>
        <p:spPr>
          <a:xfrm>
            <a:off x="138699" y="1480588"/>
            <a:ext cx="6910182" cy="4597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/>
              <a:t>MUTACE: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cs-CZ" sz="1600" dirty="0"/>
              <a:t>Trvalá změna množství nebo struktury genetického materiálu </a:t>
            </a:r>
            <a:r>
              <a:rPr lang="en-US" sz="1600" dirty="0"/>
              <a:t>v </a:t>
            </a:r>
            <a:r>
              <a:rPr lang="cs-CZ" sz="1600" dirty="0"/>
              <a:t>buňce</a:t>
            </a:r>
            <a:r>
              <a:rPr lang="en-US" sz="1600" dirty="0"/>
              <a:t>.</a:t>
            </a:r>
            <a:endParaRPr lang="cs-CZ" sz="1600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cs-CZ" sz="1600" dirty="0"/>
              <a:t>Tato třída nebezpečnosti se týká především látek, které mohou způsobovat mutace v lidských zárodečných buňkách, jež mohou být přenášeny na potomstvo.</a:t>
            </a:r>
          </a:p>
          <a:p>
            <a:pPr marL="457200" lvl="1" indent="0" algn="just">
              <a:buNone/>
            </a:pPr>
            <a:endParaRPr lang="en-US" sz="1400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0" lvl="1" indent="0" algn="just">
              <a:buNone/>
            </a:pPr>
            <a:r>
              <a:rPr lang="it-IT" sz="1600" dirty="0">
                <a:solidFill>
                  <a:schemeClr val="accent1"/>
                </a:solidFill>
              </a:rPr>
              <a:t>Muta. 1</a:t>
            </a:r>
            <a:r>
              <a:rPr lang="cs-CZ" sz="1600" dirty="0">
                <a:solidFill>
                  <a:schemeClr val="accent1"/>
                </a:solidFill>
              </a:rPr>
              <a:t>A, H340</a:t>
            </a:r>
            <a:endParaRPr lang="it-IT" sz="1600" dirty="0">
              <a:solidFill>
                <a:schemeClr val="accent1"/>
              </a:solidFill>
            </a:endParaRPr>
          </a:p>
          <a:p>
            <a:pPr marL="0" lvl="1" indent="0" algn="just">
              <a:buNone/>
            </a:pPr>
            <a:r>
              <a:rPr lang="it-IT" sz="1600" dirty="0">
                <a:solidFill>
                  <a:schemeClr val="accent1"/>
                </a:solidFill>
              </a:rPr>
              <a:t>Muta. 1B</a:t>
            </a:r>
            <a:r>
              <a:rPr lang="cs-CZ" sz="1600" dirty="0">
                <a:solidFill>
                  <a:schemeClr val="accent1"/>
                </a:solidFill>
              </a:rPr>
              <a:t>, H340</a:t>
            </a:r>
            <a:endParaRPr lang="it-IT" sz="1600" dirty="0">
              <a:solidFill>
                <a:schemeClr val="accent1"/>
              </a:solidFill>
            </a:endParaRPr>
          </a:p>
          <a:p>
            <a:pPr marL="0" lvl="1" indent="0" algn="just">
              <a:buNone/>
            </a:pPr>
            <a:r>
              <a:rPr lang="it-IT" sz="1600" dirty="0">
                <a:solidFill>
                  <a:schemeClr val="accent1"/>
                </a:solidFill>
              </a:rPr>
              <a:t>Muta. 2</a:t>
            </a:r>
            <a:r>
              <a:rPr lang="cs-CZ" sz="1600" dirty="0">
                <a:solidFill>
                  <a:schemeClr val="accent1"/>
                </a:solidFill>
              </a:rPr>
              <a:t>, H341</a:t>
            </a:r>
            <a:endParaRPr lang="it-IT" sz="1600" dirty="0">
              <a:solidFill>
                <a:schemeClr val="accent1"/>
              </a:solidFill>
            </a:endParaRPr>
          </a:p>
          <a:p>
            <a:pPr marL="0" lvl="1" indent="0" algn="just">
              <a:buNone/>
            </a:pPr>
            <a:endParaRPr lang="it-IT" sz="1400" dirty="0">
              <a:solidFill>
                <a:schemeClr val="accent1"/>
              </a:solidFill>
            </a:endParaRPr>
          </a:p>
        </p:txBody>
      </p:sp>
      <p:sp>
        <p:nvSpPr>
          <p:cNvPr id="16" name="Kosočtverec 15">
            <a:extLst>
              <a:ext uri="{FF2B5EF4-FFF2-40B4-BE49-F238E27FC236}">
                <a16:creationId xmlns:a16="http://schemas.microsoft.com/office/drawing/2014/main" id="{1C5F2183-C414-4C62-9E1D-0C5600C7EF88}"/>
              </a:ext>
            </a:extLst>
          </p:cNvPr>
          <p:cNvSpPr/>
          <p:nvPr/>
        </p:nvSpPr>
        <p:spPr>
          <a:xfrm>
            <a:off x="7421169" y="1250036"/>
            <a:ext cx="4049285" cy="4096605"/>
          </a:xfrm>
          <a:prstGeom prst="diamond">
            <a:avLst/>
          </a:prstGeom>
          <a:blipFill>
            <a:blip r:embed="rId5"/>
            <a:srcRect/>
            <a:stretch>
              <a:fillRect l="-584" t="-502" r="-584" b="50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7" name="Group 2">
            <a:extLst>
              <a:ext uri="{FF2B5EF4-FFF2-40B4-BE49-F238E27FC236}">
                <a16:creationId xmlns:a16="http://schemas.microsoft.com/office/drawing/2014/main" id="{89F3CD78-5A2A-45A5-A84E-A1DE3E78FAB4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8" name="Rectangle 3">
              <a:extLst>
                <a:ext uri="{FF2B5EF4-FFF2-40B4-BE49-F238E27FC236}">
                  <a16:creationId xmlns:a16="http://schemas.microsoft.com/office/drawing/2014/main" id="{AE5B595D-0D86-4151-9AC1-8A86F78431ED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4">
              <a:extLst>
                <a:ext uri="{FF2B5EF4-FFF2-40B4-BE49-F238E27FC236}">
                  <a16:creationId xmlns:a16="http://schemas.microsoft.com/office/drawing/2014/main" id="{7E710EDE-D2DA-45E6-88EB-1C0953F1DED9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5">
              <a:extLst>
                <a:ext uri="{FF2B5EF4-FFF2-40B4-BE49-F238E27FC236}">
                  <a16:creationId xmlns:a16="http://schemas.microsoft.com/office/drawing/2014/main" id="{048CBD27-9972-4573-BDFD-81C4DDE8F553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Nadpis 1">
            <a:extLst>
              <a:ext uri="{FF2B5EF4-FFF2-40B4-BE49-F238E27FC236}">
                <a16:creationId xmlns:a16="http://schemas.microsoft.com/office/drawing/2014/main" id="{8A0E1022-4E79-4CAB-9758-5C5587B45AB6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Mutagenita v zárodečných buňkách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Obdélník 20">
            <a:extLst>
              <a:ext uri="{FF2B5EF4-FFF2-40B4-BE49-F238E27FC236}">
                <a16:creationId xmlns:a16="http://schemas.microsoft.com/office/drawing/2014/main" id="{508887CD-C039-4E91-BA05-010602E358E7}"/>
              </a:ext>
            </a:extLst>
          </p:cNvPr>
          <p:cNvSpPr/>
          <p:nvPr/>
        </p:nvSpPr>
        <p:spPr>
          <a:xfrm>
            <a:off x="8480186" y="6165990"/>
            <a:ext cx="3493335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PAH, dioxiny, polychlorované bifenyly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706DB7DD-98B1-4733-BDB1-FE8F8C8AEF21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3" name="Grafický objekt 22" descr="Pomoc">
            <a:extLst>
              <a:ext uri="{FF2B5EF4-FFF2-40B4-BE49-F238E27FC236}">
                <a16:creationId xmlns:a16="http://schemas.microsoft.com/office/drawing/2014/main" id="{AF1A36BC-1E22-4788-BAFE-CDAB18F1EB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8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lačítko akce: Přejít domů 1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7A5FC889-CDB9-4970-A57A-965D75E6436B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8A00ACE1-7D61-4FA7-B4CA-2B415602B965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Karcinogenita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ástupný symbol pro obsah 2">
            <a:extLst>
              <a:ext uri="{FF2B5EF4-FFF2-40B4-BE49-F238E27FC236}">
                <a16:creationId xmlns:a16="http://schemas.microsoft.com/office/drawing/2014/main" id="{BBE98DAC-22BE-4E57-950D-60D971B7910D}"/>
              </a:ext>
            </a:extLst>
          </p:cNvPr>
          <p:cNvSpPr txBox="1">
            <a:spLocks/>
          </p:cNvSpPr>
          <p:nvPr/>
        </p:nvSpPr>
        <p:spPr>
          <a:xfrm>
            <a:off x="141188" y="1815879"/>
            <a:ext cx="6910182" cy="4597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/>
              <a:t>KARCINOGEN:</a:t>
            </a:r>
          </a:p>
          <a:p>
            <a:pPr marL="0" indent="0" algn="just">
              <a:buNone/>
            </a:pPr>
            <a:r>
              <a:rPr lang="cs-CZ" sz="1600" dirty="0"/>
              <a:t>Látka nebo směs látek, které vyvolávají rakovinu nebo její větší výskyt.</a:t>
            </a:r>
          </a:p>
          <a:p>
            <a:pPr marL="457200" lvl="1" indent="0" algn="just">
              <a:buNone/>
            </a:pPr>
            <a:endParaRPr lang="en-US" sz="1400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pl-PL" sz="1800" b="1" dirty="0">
              <a:solidFill>
                <a:schemeClr val="accent1"/>
              </a:solidFill>
            </a:endParaRPr>
          </a:p>
          <a:p>
            <a:pPr marL="0" indent="0" algn="just"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457200" lvl="1" indent="-457200" algn="just">
              <a:buNone/>
              <a:tabLst>
                <a:tab pos="0" algn="l"/>
              </a:tabLst>
            </a:pPr>
            <a:r>
              <a:rPr lang="it-IT" sz="1600" dirty="0">
                <a:solidFill>
                  <a:schemeClr val="accent1"/>
                </a:solidFill>
              </a:rPr>
              <a:t>Muta. 1</a:t>
            </a:r>
            <a:r>
              <a:rPr lang="cs-CZ" sz="1600" dirty="0">
                <a:solidFill>
                  <a:schemeClr val="accent1"/>
                </a:solidFill>
              </a:rPr>
              <a:t>A, H350</a:t>
            </a:r>
            <a:endParaRPr lang="it-IT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  <a:tabLst>
                <a:tab pos="0" algn="l"/>
              </a:tabLst>
            </a:pPr>
            <a:r>
              <a:rPr lang="it-IT" sz="1600" dirty="0">
                <a:solidFill>
                  <a:schemeClr val="accent1"/>
                </a:solidFill>
              </a:rPr>
              <a:t>Muta. 1B</a:t>
            </a:r>
            <a:r>
              <a:rPr lang="cs-CZ" sz="1600" dirty="0">
                <a:solidFill>
                  <a:schemeClr val="accent1"/>
                </a:solidFill>
              </a:rPr>
              <a:t>, H350</a:t>
            </a:r>
            <a:endParaRPr lang="it-IT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  <a:tabLst>
                <a:tab pos="0" algn="l"/>
              </a:tabLst>
            </a:pPr>
            <a:r>
              <a:rPr lang="it-IT" sz="1600" dirty="0">
                <a:solidFill>
                  <a:schemeClr val="accent1"/>
                </a:solidFill>
              </a:rPr>
              <a:t>Muta. 2</a:t>
            </a:r>
            <a:r>
              <a:rPr lang="cs-CZ" sz="1600" dirty="0">
                <a:solidFill>
                  <a:schemeClr val="accent1"/>
                </a:solidFill>
              </a:rPr>
              <a:t>, H351</a:t>
            </a:r>
            <a:endParaRPr lang="it-IT" sz="1600" dirty="0">
              <a:solidFill>
                <a:schemeClr val="accent1"/>
              </a:solidFill>
            </a:endParaRPr>
          </a:p>
        </p:txBody>
      </p:sp>
      <p:sp>
        <p:nvSpPr>
          <p:cNvPr id="16" name="Kosočtverec 15">
            <a:extLst>
              <a:ext uri="{FF2B5EF4-FFF2-40B4-BE49-F238E27FC236}">
                <a16:creationId xmlns:a16="http://schemas.microsoft.com/office/drawing/2014/main" id="{38992876-FAF7-4375-9AA6-F86EF225D2E7}"/>
              </a:ext>
            </a:extLst>
          </p:cNvPr>
          <p:cNvSpPr/>
          <p:nvPr/>
        </p:nvSpPr>
        <p:spPr>
          <a:xfrm>
            <a:off x="7421169" y="1250036"/>
            <a:ext cx="4049285" cy="4096605"/>
          </a:xfrm>
          <a:prstGeom prst="diamond">
            <a:avLst/>
          </a:prstGeom>
          <a:blipFill>
            <a:blip r:embed="rId4"/>
            <a:srcRect/>
            <a:stretch>
              <a:fillRect l="-584" t="-502" r="-584" b="50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7" name="Group 2">
            <a:extLst>
              <a:ext uri="{FF2B5EF4-FFF2-40B4-BE49-F238E27FC236}">
                <a16:creationId xmlns:a16="http://schemas.microsoft.com/office/drawing/2014/main" id="{51B03D23-875D-4DEC-B1D5-FADF58040041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8" name="Rectangle 3">
              <a:extLst>
                <a:ext uri="{FF2B5EF4-FFF2-40B4-BE49-F238E27FC236}">
                  <a16:creationId xmlns:a16="http://schemas.microsoft.com/office/drawing/2014/main" id="{E784C8EE-5E31-46EE-8E56-6B274E2C3E53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4">
              <a:extLst>
                <a:ext uri="{FF2B5EF4-FFF2-40B4-BE49-F238E27FC236}">
                  <a16:creationId xmlns:a16="http://schemas.microsoft.com/office/drawing/2014/main" id="{177DE8E9-AA66-4571-9A66-C8ECDF65CED6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5">
              <a:extLst>
                <a:ext uri="{FF2B5EF4-FFF2-40B4-BE49-F238E27FC236}">
                  <a16:creationId xmlns:a16="http://schemas.microsoft.com/office/drawing/2014/main" id="{183DCA5F-BFB6-4FE6-8D21-386C45FD605B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Obdélník 10">
            <a:extLst>
              <a:ext uri="{FF2B5EF4-FFF2-40B4-BE49-F238E27FC236}">
                <a16:creationId xmlns:a16="http://schemas.microsoft.com/office/drawing/2014/main" id="{5C682AC2-B2FE-4E79-90D0-AA497115AAC5}"/>
              </a:ext>
            </a:extLst>
          </p:cNvPr>
          <p:cNvSpPr/>
          <p:nvPr/>
        </p:nvSpPr>
        <p:spPr>
          <a:xfrm>
            <a:off x="8340078" y="6242566"/>
            <a:ext cx="3176632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PAH, benzen, kadmium, kobalt,   formaldehyd, šestimocný chrom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29A447EA-2BFE-478C-927F-E96BD4135D79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2" name="Grafický objekt 21" descr="Pomoc">
            <a:extLst>
              <a:ext uri="{FF2B5EF4-FFF2-40B4-BE49-F238E27FC236}">
                <a16:creationId xmlns:a16="http://schemas.microsoft.com/office/drawing/2014/main" id="{F6AD8071-FE3B-4C12-9296-B106197EB9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44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lačítko akce: Přejít domů 1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00E09220-7BAB-41E4-B7DF-A3DF451976BB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E43B39A4-ECFB-400C-A49B-38C441B735D2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Toxicita pro reprodukci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ástupný symbol pro obsah 2">
            <a:extLst>
              <a:ext uri="{FF2B5EF4-FFF2-40B4-BE49-F238E27FC236}">
                <a16:creationId xmlns:a16="http://schemas.microsoft.com/office/drawing/2014/main" id="{D89064C1-E4A7-4F3B-8145-927FD4FD4DEF}"/>
              </a:ext>
            </a:extLst>
          </p:cNvPr>
          <p:cNvSpPr txBox="1">
            <a:spLocks/>
          </p:cNvSpPr>
          <p:nvPr/>
        </p:nvSpPr>
        <p:spPr>
          <a:xfrm>
            <a:off x="138699" y="1644907"/>
            <a:ext cx="6910182" cy="4597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/>
              <a:t>TOXICITA PRO REPRODUKCI:</a:t>
            </a:r>
          </a:p>
          <a:p>
            <a:pPr marL="0" indent="0" algn="just">
              <a:buNone/>
            </a:pPr>
            <a:r>
              <a:rPr lang="cs-CZ" sz="1600" dirty="0"/>
              <a:t>Toxicita</a:t>
            </a:r>
            <a:r>
              <a:rPr lang="en-US" sz="1600" dirty="0"/>
              <a:t> pro </a:t>
            </a:r>
            <a:r>
              <a:rPr lang="cs-CZ" sz="1600" dirty="0"/>
              <a:t>reprodukci zahrnuje nepříznivé účinky na sexuální funkci </a:t>
            </a:r>
            <a:r>
              <a:rPr lang="en-US" sz="1600" dirty="0"/>
              <a:t>a </a:t>
            </a:r>
            <a:r>
              <a:rPr lang="cs-CZ" sz="1600" dirty="0"/>
              <a:t>plodnost</a:t>
            </a:r>
            <a:r>
              <a:rPr lang="en-US" sz="1600" dirty="0"/>
              <a:t> u </a:t>
            </a:r>
            <a:r>
              <a:rPr lang="cs-CZ" sz="1600" dirty="0"/>
              <a:t>dospělých mužů </a:t>
            </a:r>
            <a:r>
              <a:rPr lang="en-US" sz="1600" dirty="0"/>
              <a:t>a </a:t>
            </a:r>
            <a:r>
              <a:rPr lang="cs-CZ" sz="1600" dirty="0"/>
              <a:t>žen, jakož i vývojovou toxicitu u potomstva.</a:t>
            </a:r>
          </a:p>
          <a:p>
            <a:pPr marL="457200" lvl="1" indent="0" algn="just">
              <a:buNone/>
            </a:pPr>
            <a:endParaRPr lang="en-US" sz="1400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pl-PL" sz="1800" b="1" dirty="0">
              <a:solidFill>
                <a:schemeClr val="accent1"/>
              </a:solidFill>
            </a:endParaRPr>
          </a:p>
          <a:p>
            <a:pPr marL="0" indent="0" algn="just"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0" lvl="1" indent="0" algn="just">
              <a:buNone/>
            </a:pPr>
            <a:r>
              <a:rPr lang="it-IT" sz="1600" dirty="0">
                <a:solidFill>
                  <a:schemeClr val="accent1"/>
                </a:solidFill>
              </a:rPr>
              <a:t>Repr. 1</a:t>
            </a:r>
            <a:r>
              <a:rPr lang="cs-CZ" sz="1600" dirty="0">
                <a:solidFill>
                  <a:schemeClr val="accent1"/>
                </a:solidFill>
              </a:rPr>
              <a:t>A, H360</a:t>
            </a:r>
            <a:endParaRPr lang="it-IT" sz="1600" dirty="0">
              <a:solidFill>
                <a:schemeClr val="accent1"/>
              </a:solidFill>
            </a:endParaRPr>
          </a:p>
          <a:p>
            <a:pPr marL="0" lvl="1" indent="0" algn="just">
              <a:buNone/>
            </a:pPr>
            <a:r>
              <a:rPr lang="it-IT" sz="1600" dirty="0">
                <a:solidFill>
                  <a:schemeClr val="accent1"/>
                </a:solidFill>
              </a:rPr>
              <a:t>Repr. 1B</a:t>
            </a:r>
            <a:r>
              <a:rPr lang="cs-CZ" sz="1600" dirty="0">
                <a:solidFill>
                  <a:schemeClr val="accent1"/>
                </a:solidFill>
              </a:rPr>
              <a:t>, H360</a:t>
            </a:r>
            <a:endParaRPr lang="it-IT" sz="1600" dirty="0">
              <a:solidFill>
                <a:schemeClr val="accent1"/>
              </a:solidFill>
            </a:endParaRPr>
          </a:p>
          <a:p>
            <a:pPr marL="0" lvl="1" indent="0" algn="just">
              <a:buNone/>
            </a:pPr>
            <a:r>
              <a:rPr lang="it-IT" sz="1600" dirty="0">
                <a:solidFill>
                  <a:schemeClr val="accent1"/>
                </a:solidFill>
              </a:rPr>
              <a:t>Repr. 2</a:t>
            </a:r>
            <a:r>
              <a:rPr lang="cs-CZ" sz="1600" dirty="0">
                <a:solidFill>
                  <a:schemeClr val="accent1"/>
                </a:solidFill>
              </a:rPr>
              <a:t>, H361</a:t>
            </a:r>
            <a:endParaRPr lang="it-IT" sz="1600" dirty="0">
              <a:solidFill>
                <a:schemeClr val="accent1"/>
              </a:solidFill>
            </a:endParaRPr>
          </a:p>
          <a:p>
            <a:pPr marL="0" lvl="1" indent="0" algn="just">
              <a:buNone/>
            </a:pPr>
            <a:r>
              <a:rPr lang="it-IT" sz="1600" dirty="0">
                <a:solidFill>
                  <a:schemeClr val="accent1"/>
                </a:solidFill>
              </a:rPr>
              <a:t>Lact.</a:t>
            </a:r>
            <a:r>
              <a:rPr lang="cs-CZ" sz="1600" dirty="0">
                <a:solidFill>
                  <a:schemeClr val="accent1"/>
                </a:solidFill>
              </a:rPr>
              <a:t>, H362</a:t>
            </a:r>
            <a:endParaRPr lang="it-IT" sz="1600" dirty="0">
              <a:solidFill>
                <a:schemeClr val="accent1"/>
              </a:solidFill>
            </a:endParaRPr>
          </a:p>
        </p:txBody>
      </p:sp>
      <p:sp>
        <p:nvSpPr>
          <p:cNvPr id="17" name="Kosočtverec 16">
            <a:extLst>
              <a:ext uri="{FF2B5EF4-FFF2-40B4-BE49-F238E27FC236}">
                <a16:creationId xmlns:a16="http://schemas.microsoft.com/office/drawing/2014/main" id="{0A5FABB7-3DE6-4B91-B412-BB7945913367}"/>
              </a:ext>
            </a:extLst>
          </p:cNvPr>
          <p:cNvSpPr/>
          <p:nvPr/>
        </p:nvSpPr>
        <p:spPr>
          <a:xfrm>
            <a:off x="7421169" y="1250036"/>
            <a:ext cx="4049285" cy="4096605"/>
          </a:xfrm>
          <a:prstGeom prst="diamond">
            <a:avLst/>
          </a:prstGeom>
          <a:blipFill>
            <a:blip r:embed="rId4"/>
            <a:srcRect/>
            <a:stretch>
              <a:fillRect l="-584" t="-502" r="-584" b="50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8" name="Group 2">
            <a:extLst>
              <a:ext uri="{FF2B5EF4-FFF2-40B4-BE49-F238E27FC236}">
                <a16:creationId xmlns:a16="http://schemas.microsoft.com/office/drawing/2014/main" id="{2B569D58-E782-4A94-A3F4-B6F812C3F868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9" name="Rectangle 3">
              <a:extLst>
                <a:ext uri="{FF2B5EF4-FFF2-40B4-BE49-F238E27FC236}">
                  <a16:creationId xmlns:a16="http://schemas.microsoft.com/office/drawing/2014/main" id="{AAD9FAD7-3A7B-4204-91B2-090CD6AE4F05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4">
              <a:extLst>
                <a:ext uri="{FF2B5EF4-FFF2-40B4-BE49-F238E27FC236}">
                  <a16:creationId xmlns:a16="http://schemas.microsoft.com/office/drawing/2014/main" id="{780B45BB-F444-4CFF-8947-EAEE620E4990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5">
              <a:extLst>
                <a:ext uri="{FF2B5EF4-FFF2-40B4-BE49-F238E27FC236}">
                  <a16:creationId xmlns:a16="http://schemas.microsoft.com/office/drawing/2014/main" id="{C1E5A723-5A3C-4C29-8717-B9331A36EE24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bdélník 11">
            <a:extLst>
              <a:ext uri="{FF2B5EF4-FFF2-40B4-BE49-F238E27FC236}">
                <a16:creationId xmlns:a16="http://schemas.microsoft.com/office/drawing/2014/main" id="{FB6804E0-C642-4201-ACF4-1D0E221FD104}"/>
              </a:ext>
            </a:extLst>
          </p:cNvPr>
          <p:cNvSpPr/>
          <p:nvPr/>
        </p:nvSpPr>
        <p:spPr>
          <a:xfrm>
            <a:off x="7717595" y="6182163"/>
            <a:ext cx="2822068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BPA, ftaláty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E8F23C06-D748-4CBF-8FB7-E29F5DA213E4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2" name="Grafický objekt 21" descr="Pomoc">
            <a:extLst>
              <a:ext uri="{FF2B5EF4-FFF2-40B4-BE49-F238E27FC236}">
                <a16:creationId xmlns:a16="http://schemas.microsoft.com/office/drawing/2014/main" id="{54651C1E-DE1F-4063-BB24-297923976C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073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lačítko akce: Přejít domů 1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E7612B49-A95D-455A-BC0C-86322A715757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Nadpis 1">
            <a:extLst>
              <a:ext uri="{FF2B5EF4-FFF2-40B4-BE49-F238E27FC236}">
                <a16:creationId xmlns:a16="http://schemas.microsoft.com/office/drawing/2014/main" id="{0939C84F-951F-49FD-A44C-19AFB444C1F5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Toxicita pro specifické cílové orgány – jednorázová expozice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ástupný symbol pro obsah 2">
            <a:extLst>
              <a:ext uri="{FF2B5EF4-FFF2-40B4-BE49-F238E27FC236}">
                <a16:creationId xmlns:a16="http://schemas.microsoft.com/office/drawing/2014/main" id="{AAB3307D-8FFE-48DF-A200-1FDAB900676C}"/>
              </a:ext>
            </a:extLst>
          </p:cNvPr>
          <p:cNvSpPr txBox="1">
            <a:spLocks/>
          </p:cNvSpPr>
          <p:nvPr/>
        </p:nvSpPr>
        <p:spPr>
          <a:xfrm>
            <a:off x="113372" y="1607963"/>
            <a:ext cx="6910182" cy="4597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1800" b="1" dirty="0">
                <a:latin typeface="+mn-lt"/>
              </a:rPr>
              <a:t>T</a:t>
            </a:r>
            <a:r>
              <a:rPr lang="cs-CZ" sz="1800" b="1" dirty="0">
                <a:latin typeface="+mn-lt"/>
              </a:rPr>
              <a:t>OXICITA PRO SPECIFICKÉ CÍLOVÉ ORGÁNY (PO JEDNORÁZOVÉ EXPOZICI):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cs-CZ" sz="1600" dirty="0"/>
              <a:t>Specifická, neletální toxicita pro cílové orgány vyplývající z jednorázové expozice látce nebo směsi.</a:t>
            </a:r>
          </a:p>
          <a:p>
            <a:pPr marL="457200" lvl="1" indent="0" algn="just">
              <a:buNone/>
            </a:pPr>
            <a:endParaRPr lang="en-US" sz="1400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pl-PL" sz="1800" b="1" dirty="0">
              <a:solidFill>
                <a:schemeClr val="accent1"/>
              </a:solidFill>
            </a:endParaRPr>
          </a:p>
          <a:p>
            <a:pPr marL="0" indent="0" algn="just"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0" lvl="1" indent="0" algn="just">
              <a:buNone/>
            </a:pPr>
            <a:r>
              <a:rPr lang="fi-FI" sz="1600" dirty="0">
                <a:solidFill>
                  <a:schemeClr val="accent1"/>
                </a:solidFill>
              </a:rPr>
              <a:t>STOT SE 1</a:t>
            </a:r>
            <a:r>
              <a:rPr lang="cs-CZ" sz="1600" dirty="0">
                <a:solidFill>
                  <a:schemeClr val="accent1"/>
                </a:solidFill>
              </a:rPr>
              <a:t>, H370</a:t>
            </a:r>
            <a:endParaRPr lang="fi-FI" sz="1600" dirty="0">
              <a:solidFill>
                <a:schemeClr val="accent1"/>
              </a:solidFill>
            </a:endParaRPr>
          </a:p>
          <a:p>
            <a:pPr marL="0" lvl="1" indent="0" algn="just">
              <a:buNone/>
            </a:pPr>
            <a:r>
              <a:rPr lang="fi-FI" sz="1600" dirty="0">
                <a:solidFill>
                  <a:schemeClr val="accent1"/>
                </a:solidFill>
              </a:rPr>
              <a:t>STOT SE 2</a:t>
            </a:r>
            <a:r>
              <a:rPr lang="cs-CZ" sz="1600" dirty="0">
                <a:solidFill>
                  <a:schemeClr val="accent1"/>
                </a:solidFill>
              </a:rPr>
              <a:t>, H371</a:t>
            </a:r>
            <a:endParaRPr lang="fi-FI" sz="1600" dirty="0">
              <a:solidFill>
                <a:schemeClr val="accent1"/>
              </a:solidFill>
            </a:endParaRPr>
          </a:p>
          <a:p>
            <a:pPr marL="0" lvl="1" indent="0" algn="just">
              <a:buNone/>
            </a:pPr>
            <a:r>
              <a:rPr lang="fi-FI" sz="1600" dirty="0">
                <a:solidFill>
                  <a:schemeClr val="accent1"/>
                </a:solidFill>
              </a:rPr>
              <a:t>STOT SE 3</a:t>
            </a:r>
            <a:r>
              <a:rPr lang="cs-CZ" sz="1600" dirty="0">
                <a:solidFill>
                  <a:schemeClr val="accent1"/>
                </a:solidFill>
              </a:rPr>
              <a:t>, H335 nebo H336</a:t>
            </a:r>
            <a:endParaRPr lang="fi-FI" sz="1600" dirty="0">
              <a:solidFill>
                <a:schemeClr val="accent1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cs-CZ" sz="1600" dirty="0"/>
          </a:p>
        </p:txBody>
      </p:sp>
      <p:grpSp>
        <p:nvGrpSpPr>
          <p:cNvPr id="16" name="Group 2">
            <a:extLst>
              <a:ext uri="{FF2B5EF4-FFF2-40B4-BE49-F238E27FC236}">
                <a16:creationId xmlns:a16="http://schemas.microsoft.com/office/drawing/2014/main" id="{77038AFF-2488-4A4B-A8E8-CEBB5855168C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7" name="Rectangle 3">
              <a:extLst>
                <a:ext uri="{FF2B5EF4-FFF2-40B4-BE49-F238E27FC236}">
                  <a16:creationId xmlns:a16="http://schemas.microsoft.com/office/drawing/2014/main" id="{595C9DDE-489F-4973-84B0-12D663AC650F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4">
              <a:extLst>
                <a:ext uri="{FF2B5EF4-FFF2-40B4-BE49-F238E27FC236}">
                  <a16:creationId xmlns:a16="http://schemas.microsoft.com/office/drawing/2014/main" id="{9839BAAD-B14B-44C4-9151-90C0AB455426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5">
              <a:extLst>
                <a:ext uri="{FF2B5EF4-FFF2-40B4-BE49-F238E27FC236}">
                  <a16:creationId xmlns:a16="http://schemas.microsoft.com/office/drawing/2014/main" id="{1072A397-DDE8-40E3-93A5-D06CF7A98880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Kosočtverec 19">
            <a:extLst>
              <a:ext uri="{FF2B5EF4-FFF2-40B4-BE49-F238E27FC236}">
                <a16:creationId xmlns:a16="http://schemas.microsoft.com/office/drawing/2014/main" id="{5A7DC292-9F91-4335-9917-7CAB3F074E88}"/>
              </a:ext>
            </a:extLst>
          </p:cNvPr>
          <p:cNvSpPr/>
          <p:nvPr/>
        </p:nvSpPr>
        <p:spPr>
          <a:xfrm>
            <a:off x="9533945" y="2505400"/>
            <a:ext cx="2593389" cy="2647377"/>
          </a:xfrm>
          <a:prstGeom prst="diamond">
            <a:avLst/>
          </a:prstGeom>
          <a:blipFill>
            <a:blip r:embed="rId4"/>
            <a:srcRect/>
            <a:stretch>
              <a:fillRect l="-1719" r="-171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1" name="Kosočtverec 20">
            <a:extLst>
              <a:ext uri="{FF2B5EF4-FFF2-40B4-BE49-F238E27FC236}">
                <a16:creationId xmlns:a16="http://schemas.microsoft.com/office/drawing/2014/main" id="{41A4E780-6176-44E4-B896-EC0846919020}"/>
              </a:ext>
            </a:extLst>
          </p:cNvPr>
          <p:cNvSpPr/>
          <p:nvPr/>
        </p:nvSpPr>
        <p:spPr>
          <a:xfrm>
            <a:off x="6743439" y="2508183"/>
            <a:ext cx="2593388" cy="2647377"/>
          </a:xfrm>
          <a:prstGeom prst="diamond">
            <a:avLst/>
          </a:prstGeom>
          <a:blipFill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F8E985EC-145D-484D-8A03-CD7A92627C66}"/>
              </a:ext>
            </a:extLst>
          </p:cNvPr>
          <p:cNvSpPr/>
          <p:nvPr/>
        </p:nvSpPr>
        <p:spPr>
          <a:xfrm>
            <a:off x="7871847" y="6163320"/>
            <a:ext cx="2822068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Peroxid vodíku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E9EB2E66-333A-440C-9338-ACCE1CB45A75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4" name="Grafický objekt 23" descr="Pomoc">
            <a:extLst>
              <a:ext uri="{FF2B5EF4-FFF2-40B4-BE49-F238E27FC236}">
                <a16:creationId xmlns:a16="http://schemas.microsoft.com/office/drawing/2014/main" id="{37BDC10D-98C7-4B69-BE16-3119073920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30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lačítko akce: Přejít domů 10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3E818802-FBC1-4D9B-88BE-006B04A67C00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5FEA82B0-8A45-42F1-96D1-24D290B9D60B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Toxicita pro specifické cílové orgány – opakovaná expozice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ástupný symbol pro obsah 2">
            <a:extLst>
              <a:ext uri="{FF2B5EF4-FFF2-40B4-BE49-F238E27FC236}">
                <a16:creationId xmlns:a16="http://schemas.microsoft.com/office/drawing/2014/main" id="{9892B3A3-178A-4FDD-AA56-05024C6A46E2}"/>
              </a:ext>
            </a:extLst>
          </p:cNvPr>
          <p:cNvSpPr txBox="1">
            <a:spLocks/>
          </p:cNvSpPr>
          <p:nvPr/>
        </p:nvSpPr>
        <p:spPr>
          <a:xfrm>
            <a:off x="138699" y="1844932"/>
            <a:ext cx="6910182" cy="4597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800" b="1" dirty="0"/>
              <a:t>T</a:t>
            </a:r>
            <a:r>
              <a:rPr lang="cs-CZ" sz="1800" b="1" dirty="0"/>
              <a:t>OXICITA PRO SPECIFICKÉ CÍLOVÉ ORGÁNY (PO OPAKOVANÉ EXPOZICI): </a:t>
            </a:r>
          </a:p>
          <a:p>
            <a:pPr marL="0" indent="0" algn="just">
              <a:buNone/>
            </a:pPr>
            <a:r>
              <a:rPr lang="cs-CZ" sz="1600" dirty="0"/>
              <a:t>Specifická</a:t>
            </a:r>
            <a:r>
              <a:rPr lang="en-US" sz="1600" dirty="0"/>
              <a:t> </a:t>
            </a:r>
            <a:r>
              <a:rPr lang="cs-CZ" sz="1600" dirty="0"/>
              <a:t>toxicita</a:t>
            </a:r>
            <a:r>
              <a:rPr lang="en-US" sz="1600" dirty="0"/>
              <a:t> pro </a:t>
            </a:r>
            <a:r>
              <a:rPr lang="cs-CZ" sz="1600" dirty="0"/>
              <a:t>cílové orgány vyplývající z opakované expozice látce nebo směsi</a:t>
            </a:r>
            <a:r>
              <a:rPr lang="en-US" sz="1600" dirty="0"/>
              <a:t>.</a:t>
            </a:r>
            <a:endParaRPr lang="en-US" sz="1400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0" lvl="1" indent="0" algn="just">
              <a:buNone/>
            </a:pPr>
            <a:r>
              <a:rPr lang="fi-FI" sz="1600" dirty="0">
                <a:solidFill>
                  <a:schemeClr val="accent1"/>
                </a:solidFill>
              </a:rPr>
              <a:t>STOT RE 1</a:t>
            </a:r>
            <a:r>
              <a:rPr lang="cs-CZ" sz="1600" dirty="0">
                <a:solidFill>
                  <a:schemeClr val="accent1"/>
                </a:solidFill>
              </a:rPr>
              <a:t>, H372</a:t>
            </a:r>
          </a:p>
          <a:p>
            <a:pPr marL="0" lvl="1" indent="0" algn="just">
              <a:buNone/>
            </a:pPr>
            <a:r>
              <a:rPr lang="fi-FI" sz="1600" dirty="0">
                <a:solidFill>
                  <a:schemeClr val="accent1"/>
                </a:solidFill>
              </a:rPr>
              <a:t>STOT RE 2</a:t>
            </a:r>
            <a:r>
              <a:rPr lang="cs-CZ" sz="1600" dirty="0">
                <a:solidFill>
                  <a:schemeClr val="accent1"/>
                </a:solidFill>
              </a:rPr>
              <a:t>, H373</a:t>
            </a:r>
            <a:endParaRPr lang="fi-FI" sz="1600" dirty="0">
              <a:solidFill>
                <a:schemeClr val="accent1"/>
              </a:solidFill>
            </a:endParaRPr>
          </a:p>
        </p:txBody>
      </p:sp>
      <p:sp>
        <p:nvSpPr>
          <p:cNvPr id="14" name="Kosočtverec 13">
            <a:extLst>
              <a:ext uri="{FF2B5EF4-FFF2-40B4-BE49-F238E27FC236}">
                <a16:creationId xmlns:a16="http://schemas.microsoft.com/office/drawing/2014/main" id="{E98281F0-D2C9-48D5-AD3E-0BC4E0B4B1D2}"/>
              </a:ext>
            </a:extLst>
          </p:cNvPr>
          <p:cNvSpPr/>
          <p:nvPr/>
        </p:nvSpPr>
        <p:spPr>
          <a:xfrm>
            <a:off x="7421169" y="1250036"/>
            <a:ext cx="4049285" cy="4096605"/>
          </a:xfrm>
          <a:prstGeom prst="diamond">
            <a:avLst/>
          </a:prstGeom>
          <a:blipFill>
            <a:blip r:embed="rId4"/>
            <a:srcRect/>
            <a:stretch>
              <a:fillRect l="-584" t="-502" r="-584" b="50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5" name="Group 2">
            <a:extLst>
              <a:ext uri="{FF2B5EF4-FFF2-40B4-BE49-F238E27FC236}">
                <a16:creationId xmlns:a16="http://schemas.microsoft.com/office/drawing/2014/main" id="{331A1753-2E1D-4993-81F6-4B6BFD3CB750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6" name="Rectangle 3">
              <a:extLst>
                <a:ext uri="{FF2B5EF4-FFF2-40B4-BE49-F238E27FC236}">
                  <a16:creationId xmlns:a16="http://schemas.microsoft.com/office/drawing/2014/main" id="{D4F11E1C-F839-4336-815E-C4DE855F3C75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4">
              <a:extLst>
                <a:ext uri="{FF2B5EF4-FFF2-40B4-BE49-F238E27FC236}">
                  <a16:creationId xmlns:a16="http://schemas.microsoft.com/office/drawing/2014/main" id="{9B3656FD-CFF9-453A-B091-0F6747AA77CB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5">
              <a:extLst>
                <a:ext uri="{FF2B5EF4-FFF2-40B4-BE49-F238E27FC236}">
                  <a16:creationId xmlns:a16="http://schemas.microsoft.com/office/drawing/2014/main" id="{0BC0166B-860E-4BCB-AB48-48464C36C208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bdélník 18">
            <a:extLst>
              <a:ext uri="{FF2B5EF4-FFF2-40B4-BE49-F238E27FC236}">
                <a16:creationId xmlns:a16="http://schemas.microsoft.com/office/drawing/2014/main" id="{449D655A-D83E-49A5-B39C-0C224B0144CF}"/>
              </a:ext>
            </a:extLst>
          </p:cNvPr>
          <p:cNvSpPr/>
          <p:nvPr/>
        </p:nvSpPr>
        <p:spPr>
          <a:xfrm>
            <a:off x="8253284" y="6198632"/>
            <a:ext cx="1847608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Nitrobenzen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98BE7AAA-ABA1-4FE2-AF66-A40267C3B15B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1" name="Grafický objekt 20" descr="Pomoc">
            <a:extLst>
              <a:ext uri="{FF2B5EF4-FFF2-40B4-BE49-F238E27FC236}">
                <a16:creationId xmlns:a16="http://schemas.microsoft.com/office/drawing/2014/main" id="{B0E37423-A511-4141-B002-F821C87D99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65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lačítko akce: Přejít domů 10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5BE63F4C-D4B2-4721-B174-4A2D7846FFC7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Nadpis 1">
            <a:extLst>
              <a:ext uri="{FF2B5EF4-FFF2-40B4-BE49-F238E27FC236}">
                <a16:creationId xmlns:a16="http://schemas.microsoft.com/office/drawing/2014/main" id="{0B858880-49EE-4AF4-B44C-32F4E4777D7E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Nebezpečnost při vdechnutí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ástupný symbol pro obsah 2">
            <a:extLst>
              <a:ext uri="{FF2B5EF4-FFF2-40B4-BE49-F238E27FC236}">
                <a16:creationId xmlns:a16="http://schemas.microsoft.com/office/drawing/2014/main" id="{86BA62AA-3746-4D33-9F98-2A5EA81E396D}"/>
              </a:ext>
            </a:extLst>
          </p:cNvPr>
          <p:cNvSpPr txBox="1">
            <a:spLocks/>
          </p:cNvSpPr>
          <p:nvPr/>
        </p:nvSpPr>
        <p:spPr>
          <a:xfrm>
            <a:off x="138699" y="1087891"/>
            <a:ext cx="6910182" cy="4597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/>
              <a:t>NEBEZPEČNOST PŘI VDECHNUTÍ</a:t>
            </a:r>
            <a:r>
              <a:rPr lang="cs-CZ" sz="1800" b="1" dirty="0">
                <a:latin typeface="+mn-lt"/>
              </a:rPr>
              <a:t>:</a:t>
            </a:r>
          </a:p>
          <a:p>
            <a:pPr marL="0" indent="0" algn="just">
              <a:buNone/>
            </a:pPr>
            <a:r>
              <a:rPr lang="en-US" sz="1600" dirty="0"/>
              <a:t>Do </a:t>
            </a:r>
            <a:r>
              <a:rPr lang="cs-CZ" sz="1600" dirty="0"/>
              <a:t>této třídy nebezpečnosti jsou zahrnuty látky nebo směsi, které mohou představovat </a:t>
            </a:r>
            <a:r>
              <a:rPr lang="en-US" sz="1600" dirty="0"/>
              <a:t>pro </a:t>
            </a:r>
            <a:r>
              <a:rPr lang="cs-CZ" sz="1600" dirty="0"/>
              <a:t>člověka nebezpečí</a:t>
            </a:r>
            <a:r>
              <a:rPr lang="en-US" sz="1600" dirty="0"/>
              <a:t> toxicity </a:t>
            </a:r>
            <a:r>
              <a:rPr lang="cs-CZ" sz="1600" dirty="0"/>
              <a:t>při vdechnutí</a:t>
            </a:r>
            <a:r>
              <a:rPr lang="en-US" sz="1600" dirty="0"/>
              <a:t>.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r>
              <a:rPr lang="cs-CZ" sz="1800" b="1" dirty="0">
                <a:latin typeface="+mn-lt"/>
              </a:rPr>
              <a:t>VDECHNUTÍ</a:t>
            </a:r>
            <a:r>
              <a:rPr lang="cs-CZ" sz="1800" b="1" dirty="0"/>
              <a:t>:</a:t>
            </a:r>
            <a:r>
              <a:rPr lang="en-US" sz="1800" dirty="0">
                <a:latin typeface="+mn-lt"/>
              </a:rPr>
              <a:t> </a:t>
            </a:r>
            <a:endParaRPr lang="cs-CZ" sz="1800" dirty="0">
              <a:latin typeface="+mn-lt"/>
            </a:endParaRPr>
          </a:p>
          <a:p>
            <a:pPr marL="0" indent="0" algn="just">
              <a:buNone/>
            </a:pPr>
            <a:r>
              <a:rPr lang="cs-CZ" sz="1600" dirty="0"/>
              <a:t>V</a:t>
            </a:r>
            <a:r>
              <a:rPr lang="cs-CZ" sz="1600" dirty="0">
                <a:latin typeface="+mn-lt"/>
              </a:rPr>
              <a:t>niknutí</a:t>
            </a:r>
            <a:r>
              <a:rPr lang="en-US" sz="1600" dirty="0">
                <a:latin typeface="+mn-lt"/>
              </a:rPr>
              <a:t> </a:t>
            </a:r>
            <a:r>
              <a:rPr lang="cs-CZ" sz="1600" dirty="0">
                <a:latin typeface="+mn-lt"/>
              </a:rPr>
              <a:t>kapaliny nebo tuhé látky či směsi </a:t>
            </a:r>
            <a:r>
              <a:rPr lang="en-US" sz="1600" dirty="0">
                <a:latin typeface="+mn-lt"/>
              </a:rPr>
              <a:t>do </a:t>
            </a:r>
            <a:r>
              <a:rPr lang="cs-CZ" sz="1600" dirty="0">
                <a:latin typeface="+mn-lt"/>
              </a:rPr>
              <a:t>průdušnice</a:t>
            </a:r>
            <a:r>
              <a:rPr lang="en-US" sz="1600" dirty="0">
                <a:latin typeface="+mn-lt"/>
              </a:rPr>
              <a:t> a </a:t>
            </a:r>
            <a:r>
              <a:rPr lang="cs-CZ" sz="1600" dirty="0">
                <a:latin typeface="+mn-lt"/>
              </a:rPr>
              <a:t>dolních</a:t>
            </a:r>
            <a:r>
              <a:rPr lang="en-US" sz="1600" dirty="0">
                <a:latin typeface="+mn-lt"/>
              </a:rPr>
              <a:t> </a:t>
            </a:r>
            <a:r>
              <a:rPr lang="cs-CZ" sz="1600" dirty="0">
                <a:latin typeface="+mn-lt"/>
              </a:rPr>
              <a:t>cest</a:t>
            </a:r>
            <a:r>
              <a:rPr lang="en-US" sz="1600" dirty="0">
                <a:latin typeface="+mn-lt"/>
              </a:rPr>
              <a:t> </a:t>
            </a:r>
            <a:r>
              <a:rPr lang="cs-CZ" sz="1600" dirty="0">
                <a:latin typeface="+mn-lt"/>
              </a:rPr>
              <a:t>dýchacích přímo</a:t>
            </a:r>
            <a:r>
              <a:rPr lang="en-US" sz="1600" dirty="0">
                <a:latin typeface="+mn-lt"/>
              </a:rPr>
              <a:t> </a:t>
            </a:r>
            <a:r>
              <a:rPr lang="cs-CZ" sz="1600" dirty="0">
                <a:latin typeface="+mn-lt"/>
              </a:rPr>
              <a:t>ústní nebo nosní dutinou nebo nepřímo při dávení.</a:t>
            </a:r>
          </a:p>
          <a:p>
            <a:pPr marL="0" indent="0" algn="just">
              <a:buNone/>
            </a:pPr>
            <a:endParaRPr lang="cs-CZ" sz="1600" dirty="0">
              <a:latin typeface="+mn-lt"/>
            </a:endParaRPr>
          </a:p>
          <a:p>
            <a:pPr algn="just"/>
            <a:endParaRPr lang="cs-CZ" sz="1600" dirty="0">
              <a:latin typeface="+mn-lt"/>
            </a:endParaRPr>
          </a:p>
          <a:p>
            <a:pPr marL="0" indent="0" algn="just">
              <a:buNone/>
            </a:pPr>
            <a:r>
              <a:rPr lang="cs-CZ" sz="1600" dirty="0">
                <a:latin typeface="+mn-lt"/>
              </a:rPr>
              <a:t>Toxicita při vdechnutí zahrnuje vážné akutní účinky, například chemickou pneumonii, různé stupně </a:t>
            </a:r>
            <a:r>
              <a:rPr lang="cs-CZ" sz="1600" dirty="0"/>
              <a:t>poškození plic nebo smrt  </a:t>
            </a:r>
            <a:r>
              <a:rPr lang="en-US" sz="1600" dirty="0">
                <a:latin typeface="+mn-lt"/>
              </a:rPr>
              <a:t>po </a:t>
            </a:r>
            <a:r>
              <a:rPr lang="cs-CZ" sz="1600" dirty="0">
                <a:latin typeface="+mn-lt"/>
              </a:rPr>
              <a:t>vdechnutí</a:t>
            </a:r>
            <a:r>
              <a:rPr lang="en-US" sz="1600" dirty="0">
                <a:latin typeface="+mn-lt"/>
              </a:rPr>
              <a:t>.</a:t>
            </a:r>
            <a:endParaRPr lang="cs-CZ" sz="1600" dirty="0"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1600" b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0" lvl="1" indent="0" algn="just">
              <a:buNone/>
            </a:pPr>
            <a:r>
              <a:rPr lang="fi-FI" sz="1600" dirty="0">
                <a:solidFill>
                  <a:schemeClr val="accent1"/>
                </a:solidFill>
              </a:rPr>
              <a:t>Asp. Tox. 1</a:t>
            </a:r>
            <a:r>
              <a:rPr lang="cs-CZ" sz="1600" dirty="0">
                <a:solidFill>
                  <a:schemeClr val="accent1"/>
                </a:solidFill>
              </a:rPr>
              <a:t>, H304</a:t>
            </a:r>
            <a:endParaRPr lang="fi-FI" sz="1600" dirty="0">
              <a:solidFill>
                <a:schemeClr val="accent1"/>
              </a:solidFill>
            </a:endParaRPr>
          </a:p>
        </p:txBody>
      </p:sp>
      <p:sp>
        <p:nvSpPr>
          <p:cNvPr id="15" name="Kosočtverec 14">
            <a:extLst>
              <a:ext uri="{FF2B5EF4-FFF2-40B4-BE49-F238E27FC236}">
                <a16:creationId xmlns:a16="http://schemas.microsoft.com/office/drawing/2014/main" id="{0A5BA9A9-BC0F-495F-A0DA-99DC9403464F}"/>
              </a:ext>
            </a:extLst>
          </p:cNvPr>
          <p:cNvSpPr/>
          <p:nvPr/>
        </p:nvSpPr>
        <p:spPr>
          <a:xfrm>
            <a:off x="7421169" y="1250036"/>
            <a:ext cx="4049285" cy="4096605"/>
          </a:xfrm>
          <a:prstGeom prst="diamond">
            <a:avLst/>
          </a:prstGeom>
          <a:blipFill>
            <a:blip r:embed="rId4"/>
            <a:srcRect/>
            <a:stretch>
              <a:fillRect l="-584" t="-502" r="-584" b="50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6" name="Group 2">
            <a:extLst>
              <a:ext uri="{FF2B5EF4-FFF2-40B4-BE49-F238E27FC236}">
                <a16:creationId xmlns:a16="http://schemas.microsoft.com/office/drawing/2014/main" id="{D594D32D-340F-4D78-B2C9-C5977E53E114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7" name="Rectangle 3">
              <a:extLst>
                <a:ext uri="{FF2B5EF4-FFF2-40B4-BE49-F238E27FC236}">
                  <a16:creationId xmlns:a16="http://schemas.microsoft.com/office/drawing/2014/main" id="{CB1B309B-8354-44F1-9223-532AEF76047F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4">
              <a:extLst>
                <a:ext uri="{FF2B5EF4-FFF2-40B4-BE49-F238E27FC236}">
                  <a16:creationId xmlns:a16="http://schemas.microsoft.com/office/drawing/2014/main" id="{CA1C83A2-535C-4699-8EB2-BD0811BF7A0C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5">
              <a:extLst>
                <a:ext uri="{FF2B5EF4-FFF2-40B4-BE49-F238E27FC236}">
                  <a16:creationId xmlns:a16="http://schemas.microsoft.com/office/drawing/2014/main" id="{8320DA19-E2AF-441A-ADDF-403DF43C30AB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Obdélník 19">
            <a:extLst>
              <a:ext uri="{FF2B5EF4-FFF2-40B4-BE49-F238E27FC236}">
                <a16:creationId xmlns:a16="http://schemas.microsoft.com/office/drawing/2014/main" id="{45511663-49BA-4C3A-A490-8FE3FF8CC6A4}"/>
              </a:ext>
            </a:extLst>
          </p:cNvPr>
          <p:cNvSpPr/>
          <p:nvPr/>
        </p:nvSpPr>
        <p:spPr>
          <a:xfrm>
            <a:off x="8432298" y="6150730"/>
            <a:ext cx="3038156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Některé uhlovodíky např. toluen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F66EABCB-0CC0-40BF-A7DE-1373CBC290FD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2" name="Grafický objekt 21" descr="Pomoc">
            <a:extLst>
              <a:ext uri="{FF2B5EF4-FFF2-40B4-BE49-F238E27FC236}">
                <a16:creationId xmlns:a16="http://schemas.microsoft.com/office/drawing/2014/main" id="{8A8C5B21-701B-4008-A411-E1421EB605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86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B4243C4-7545-44CD-AF69-6A57AE88D9D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2399" y="775350"/>
            <a:ext cx="6910182" cy="500481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1800" b="1" dirty="0"/>
              <a:t>Třída VÝBUŠNIN zahrnuje</a:t>
            </a:r>
            <a:r>
              <a:rPr lang="cs-CZ" sz="1800" b="1" dirty="0">
                <a:latin typeface="+mn-lt"/>
              </a:rPr>
              <a:t>:</a:t>
            </a:r>
          </a:p>
          <a:p>
            <a:pPr marL="0" indent="0" algn="just">
              <a:buNone/>
            </a:pPr>
            <a:r>
              <a:rPr lang="cs-CZ" sz="1600" dirty="0"/>
              <a:t>výbušné látky </a:t>
            </a:r>
            <a:r>
              <a:rPr lang="en-US" sz="1600" dirty="0"/>
              <a:t>a </a:t>
            </a:r>
            <a:r>
              <a:rPr lang="cs-CZ" sz="1600" dirty="0"/>
              <a:t>směsi,</a:t>
            </a:r>
          </a:p>
          <a:p>
            <a:pPr marL="0" indent="0" algn="just">
              <a:buNone/>
            </a:pPr>
            <a:r>
              <a:rPr lang="cs-CZ" sz="1600" dirty="0"/>
              <a:t>výbušné předměty, vyjma zařízení obsahující výbušné látky nebo směsi v takovém množství či takové povahy, že jejich mimovolné či náhodné zapálení nebo vznícení nezpůsobí žádné vnější účinky mimo zařízení v důsledku zasažení</a:t>
            </a:r>
            <a:r>
              <a:rPr lang="en-US" sz="1600" dirty="0"/>
              <a:t> </a:t>
            </a:r>
            <a:r>
              <a:rPr lang="cs-CZ" sz="1600" dirty="0"/>
              <a:t>částicemi, ohně</a:t>
            </a:r>
            <a:r>
              <a:rPr lang="en-US" sz="1600" dirty="0"/>
              <a:t>, </a:t>
            </a:r>
            <a:r>
              <a:rPr lang="cs-CZ" sz="1600" dirty="0"/>
              <a:t>kouře, tepla nebo</a:t>
            </a:r>
            <a:r>
              <a:rPr lang="en-US" sz="1600" dirty="0"/>
              <a:t> </a:t>
            </a:r>
            <a:r>
              <a:rPr lang="cs-CZ" sz="1600" dirty="0"/>
              <a:t>hluku a </a:t>
            </a:r>
          </a:p>
          <a:p>
            <a:pPr marL="0" indent="0" algn="just">
              <a:buNone/>
            </a:pPr>
            <a:r>
              <a:rPr lang="cs-CZ" sz="1600" dirty="0"/>
              <a:t>látky, směsi</a:t>
            </a:r>
            <a:r>
              <a:rPr lang="en-US" sz="1600" dirty="0"/>
              <a:t> a </a:t>
            </a:r>
            <a:r>
              <a:rPr lang="cs-CZ" sz="1600" dirty="0"/>
              <a:t>předměty</a:t>
            </a:r>
            <a:r>
              <a:rPr lang="en-US" sz="1600" dirty="0"/>
              <a:t> </a:t>
            </a:r>
            <a:r>
              <a:rPr lang="cs-CZ" sz="1600" dirty="0"/>
              <a:t>výše neuvedené, které jsou vyráběny k získání praktického</a:t>
            </a:r>
            <a:r>
              <a:rPr lang="en-US" sz="1600" dirty="0"/>
              <a:t>,</a:t>
            </a:r>
            <a:r>
              <a:rPr lang="cs-CZ" sz="1600" dirty="0"/>
              <a:t> výbušného nebo pyrotechnického účinku</a:t>
            </a:r>
            <a:r>
              <a:rPr lang="en-US" sz="1600" dirty="0"/>
              <a:t>.</a:t>
            </a:r>
            <a:endParaRPr lang="cs-CZ" sz="1600" dirty="0"/>
          </a:p>
          <a:p>
            <a:pPr lvl="1" algn="just"/>
            <a:endParaRPr lang="cs-CZ" sz="1600" dirty="0"/>
          </a:p>
          <a:p>
            <a:pPr algn="just"/>
            <a:endParaRPr lang="pl-PL" sz="1600" b="1" dirty="0">
              <a:latin typeface="+mn-lt"/>
            </a:endParaRPr>
          </a:p>
          <a:p>
            <a:pPr marL="0" indent="0" algn="just"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0" lvl="1" indent="0" algn="just">
              <a:buNone/>
            </a:pPr>
            <a:r>
              <a:rPr lang="cs-CZ" sz="1600" dirty="0" err="1">
                <a:solidFill>
                  <a:schemeClr val="accent1"/>
                </a:solidFill>
                <a:latin typeface="+mn-lt"/>
              </a:rPr>
              <a:t>Unst</a:t>
            </a:r>
            <a:r>
              <a:rPr lang="cs-CZ" sz="1600" dirty="0">
                <a:solidFill>
                  <a:schemeClr val="accent1"/>
                </a:solidFill>
                <a:latin typeface="+mn-lt"/>
              </a:rPr>
              <a:t>. </a:t>
            </a:r>
            <a:r>
              <a:rPr lang="cs-CZ" sz="1600" dirty="0" err="1">
                <a:solidFill>
                  <a:schemeClr val="accent1"/>
                </a:solidFill>
                <a:latin typeface="+mn-lt"/>
              </a:rPr>
              <a:t>Expl</a:t>
            </a:r>
            <a:r>
              <a:rPr lang="cs-CZ" sz="1600" dirty="0">
                <a:solidFill>
                  <a:schemeClr val="accent1"/>
                </a:solidFill>
                <a:latin typeface="+mn-lt"/>
              </a:rPr>
              <a:t>., H200</a:t>
            </a:r>
          </a:p>
          <a:p>
            <a:pPr marL="0" lvl="1" indent="0" algn="just">
              <a:buNone/>
            </a:pPr>
            <a:r>
              <a:rPr lang="cs-CZ" sz="1600" dirty="0" err="1">
                <a:solidFill>
                  <a:schemeClr val="accent1"/>
                </a:solidFill>
                <a:latin typeface="+mn-lt"/>
              </a:rPr>
              <a:t>Expl</a:t>
            </a:r>
            <a:r>
              <a:rPr lang="cs-CZ" sz="1600" dirty="0">
                <a:solidFill>
                  <a:schemeClr val="accent1"/>
                </a:solidFill>
                <a:latin typeface="+mn-lt"/>
              </a:rPr>
              <a:t>. 1.1, H201</a:t>
            </a:r>
          </a:p>
          <a:p>
            <a:pPr marL="0" lvl="1" indent="0" algn="just">
              <a:buNone/>
            </a:pPr>
            <a:r>
              <a:rPr lang="cs-CZ" sz="1600" dirty="0" err="1">
                <a:solidFill>
                  <a:schemeClr val="accent1"/>
                </a:solidFill>
                <a:latin typeface="+mn-lt"/>
              </a:rPr>
              <a:t>Expl</a:t>
            </a:r>
            <a:r>
              <a:rPr lang="cs-CZ" sz="1600" dirty="0">
                <a:solidFill>
                  <a:schemeClr val="accent1"/>
                </a:solidFill>
                <a:latin typeface="+mn-lt"/>
              </a:rPr>
              <a:t>. 1.2, H202</a:t>
            </a:r>
          </a:p>
          <a:p>
            <a:pPr marL="0" lvl="1" indent="0" algn="just">
              <a:buNone/>
            </a:pPr>
            <a:r>
              <a:rPr lang="cs-CZ" sz="1600" dirty="0" err="1">
                <a:solidFill>
                  <a:schemeClr val="accent1"/>
                </a:solidFill>
                <a:latin typeface="+mn-lt"/>
              </a:rPr>
              <a:t>Expl</a:t>
            </a:r>
            <a:r>
              <a:rPr lang="cs-CZ" sz="1600" dirty="0">
                <a:solidFill>
                  <a:schemeClr val="accent1"/>
                </a:solidFill>
                <a:latin typeface="+mn-lt"/>
              </a:rPr>
              <a:t>. 1.3, H203</a:t>
            </a:r>
          </a:p>
          <a:p>
            <a:pPr marL="0" lvl="1" indent="0" algn="just">
              <a:buNone/>
            </a:pPr>
            <a:r>
              <a:rPr lang="cs-CZ" sz="1600" dirty="0" err="1">
                <a:solidFill>
                  <a:schemeClr val="accent1"/>
                </a:solidFill>
                <a:latin typeface="+mn-lt"/>
              </a:rPr>
              <a:t>Expl</a:t>
            </a:r>
            <a:r>
              <a:rPr lang="cs-CZ" sz="1600" dirty="0">
                <a:solidFill>
                  <a:schemeClr val="accent1"/>
                </a:solidFill>
                <a:latin typeface="+mn-lt"/>
              </a:rPr>
              <a:t>. 1.4, H204</a:t>
            </a:r>
          </a:p>
          <a:p>
            <a:pPr marL="0" lvl="1" indent="0" algn="just">
              <a:buNone/>
            </a:pPr>
            <a:r>
              <a:rPr lang="cs-CZ" sz="1600" dirty="0" err="1">
                <a:solidFill>
                  <a:schemeClr val="accent1"/>
                </a:solidFill>
                <a:latin typeface="+mn-lt"/>
              </a:rPr>
              <a:t>Expl</a:t>
            </a:r>
            <a:r>
              <a:rPr lang="cs-CZ" sz="1600" dirty="0">
                <a:solidFill>
                  <a:schemeClr val="accent1"/>
                </a:solidFill>
                <a:latin typeface="+mn-lt"/>
              </a:rPr>
              <a:t>. 1.5, H205</a:t>
            </a:r>
          </a:p>
          <a:p>
            <a:pPr marL="0" lvl="1" indent="0" algn="just">
              <a:buNone/>
            </a:pPr>
            <a:r>
              <a:rPr lang="cs-CZ" sz="1600" dirty="0" err="1">
                <a:solidFill>
                  <a:schemeClr val="accent1"/>
                </a:solidFill>
                <a:latin typeface="+mn-lt"/>
              </a:rPr>
              <a:t>Expl</a:t>
            </a:r>
            <a:r>
              <a:rPr lang="cs-CZ" sz="1600" dirty="0">
                <a:solidFill>
                  <a:schemeClr val="accent1"/>
                </a:solidFill>
                <a:latin typeface="+mn-lt"/>
              </a:rPr>
              <a:t>. 1.6, -</a:t>
            </a:r>
          </a:p>
        </p:txBody>
      </p:sp>
      <p:sp>
        <p:nvSpPr>
          <p:cNvPr id="11" name="Tlačítko akce: Přejít domů 10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EC15C93F-7F2F-4913-BC54-32E71FAA6A26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Nadpis 1">
            <a:extLst>
              <a:ext uri="{FF2B5EF4-FFF2-40B4-BE49-F238E27FC236}">
                <a16:creationId xmlns:a16="http://schemas.microsoft.com/office/drawing/2014/main" id="{E0E3E98A-49E4-4676-B559-03AB0120CF62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Výbušniny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Kosočtverec 34">
            <a:extLst>
              <a:ext uri="{FF2B5EF4-FFF2-40B4-BE49-F238E27FC236}">
                <a16:creationId xmlns:a16="http://schemas.microsoft.com/office/drawing/2014/main" id="{8AA182A8-5612-4B7B-9D00-CBF899BD7284}"/>
              </a:ext>
            </a:extLst>
          </p:cNvPr>
          <p:cNvSpPr/>
          <p:nvPr/>
        </p:nvSpPr>
        <p:spPr>
          <a:xfrm>
            <a:off x="7421169" y="1250036"/>
            <a:ext cx="4049285" cy="4096605"/>
          </a:xfrm>
          <a:prstGeom prst="diamond">
            <a:avLst/>
          </a:prstGeom>
          <a:blipFill>
            <a:blip r:embed="rId4"/>
            <a:srcRect/>
            <a:stretch>
              <a:fillRect l="-584" r="-58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71" name="Group 2">
            <a:extLst>
              <a:ext uri="{FF2B5EF4-FFF2-40B4-BE49-F238E27FC236}">
                <a16:creationId xmlns:a16="http://schemas.microsoft.com/office/drawing/2014/main" id="{37BFE38D-D0FD-4BFC-ADA6-F4B4C2AF93A4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72" name="Rectangle 3">
              <a:extLst>
                <a:ext uri="{FF2B5EF4-FFF2-40B4-BE49-F238E27FC236}">
                  <a16:creationId xmlns:a16="http://schemas.microsoft.com/office/drawing/2014/main" id="{4CB190E7-0A84-48A7-9DC4-1C9E6FA5ADF7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Rectangle 4">
              <a:extLst>
                <a:ext uri="{FF2B5EF4-FFF2-40B4-BE49-F238E27FC236}">
                  <a16:creationId xmlns:a16="http://schemas.microsoft.com/office/drawing/2014/main" id="{C9775EBE-382A-4657-911E-11341745C1BD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: Shape 5">
              <a:extLst>
                <a:ext uri="{FF2B5EF4-FFF2-40B4-BE49-F238E27FC236}">
                  <a16:creationId xmlns:a16="http://schemas.microsoft.com/office/drawing/2014/main" id="{794F1BB8-8821-40D5-BFCB-920D2B628BC6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Donut 39">
            <a:hlinkClick r:id="rId5"/>
            <a:extLst>
              <a:ext uri="{FF2B5EF4-FFF2-40B4-BE49-F238E27FC236}">
                <a16:creationId xmlns:a16="http://schemas.microsoft.com/office/drawing/2014/main" id="{31FC833A-98AF-41BB-AC56-99DF15B11B7E}"/>
              </a:ext>
            </a:extLst>
          </p:cNvPr>
          <p:cNvSpPr/>
          <p:nvPr/>
        </p:nvSpPr>
        <p:spPr>
          <a:xfrm>
            <a:off x="196850" y="6078247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B98D0FE3-7342-4D23-B9A9-D0C7C7CB099A}"/>
              </a:ext>
            </a:extLst>
          </p:cNvPr>
          <p:cNvSpPr/>
          <p:nvPr/>
        </p:nvSpPr>
        <p:spPr>
          <a:xfrm>
            <a:off x="7871847" y="6165990"/>
            <a:ext cx="2822068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TNT, nitroglycerin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B6224B24-72FD-46A9-AD2D-F73FF8AD123C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14" name="Grafický objekt 13" descr="Pomoc">
            <a:extLst>
              <a:ext uri="{FF2B5EF4-FFF2-40B4-BE49-F238E27FC236}">
                <a16:creationId xmlns:a16="http://schemas.microsoft.com/office/drawing/2014/main" id="{C09C30C9-732A-4428-8290-247E155981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45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B0DCAC4-282D-456A-B875-795F377487D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23321" y="1854200"/>
            <a:ext cx="6994525" cy="3975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b="1" dirty="0">
                <a:latin typeface="+mn-lt"/>
              </a:rPr>
              <a:t>HOŘLAVÝ PLYN</a:t>
            </a:r>
            <a:r>
              <a:rPr lang="cs-CZ" sz="1800" b="1" dirty="0"/>
              <a:t>:</a:t>
            </a:r>
            <a:endParaRPr lang="cs-CZ" sz="1800" dirty="0">
              <a:latin typeface="+mn-lt"/>
            </a:endParaRPr>
          </a:p>
          <a:p>
            <a:pPr marL="0" indent="0" algn="just">
              <a:buNone/>
            </a:pPr>
            <a:r>
              <a:rPr lang="cs-CZ" sz="1600" dirty="0"/>
              <a:t>P</a:t>
            </a:r>
            <a:r>
              <a:rPr lang="en-US" sz="1600" dirty="0">
                <a:latin typeface="+mn-lt"/>
              </a:rPr>
              <a:t>l</a:t>
            </a:r>
            <a:r>
              <a:rPr lang="cs-CZ" sz="1600" dirty="0" err="1">
                <a:latin typeface="+mn-lt"/>
              </a:rPr>
              <a:t>yn</a:t>
            </a:r>
            <a:r>
              <a:rPr lang="cs-CZ" sz="1600" dirty="0">
                <a:latin typeface="+mn-lt"/>
              </a:rPr>
              <a:t> nebo plynná směs</a:t>
            </a:r>
            <a:r>
              <a:rPr lang="en-US" sz="1600" dirty="0">
                <a:latin typeface="+mn-lt"/>
              </a:rPr>
              <a:t>, </a:t>
            </a:r>
            <a:r>
              <a:rPr lang="cs-CZ" sz="1600" dirty="0">
                <a:latin typeface="+mn-lt"/>
              </a:rPr>
              <a:t>který má se vzduchem rozmezí hořlavosti při</a:t>
            </a:r>
            <a:r>
              <a:rPr lang="en-US" sz="1600" dirty="0">
                <a:latin typeface="+mn-lt"/>
              </a:rPr>
              <a:t> </a:t>
            </a:r>
            <a:r>
              <a:rPr lang="cs-CZ" sz="1600" dirty="0">
                <a:latin typeface="+mn-lt"/>
              </a:rPr>
              <a:t>teplotě </a:t>
            </a:r>
            <a:r>
              <a:rPr lang="en-US" sz="1600" dirty="0">
                <a:latin typeface="+mn-lt"/>
              </a:rPr>
              <a:t>20 </a:t>
            </a:r>
            <a:r>
              <a:rPr lang="cs-CZ" sz="1600" dirty="0"/>
              <a:t>°C</a:t>
            </a:r>
            <a:r>
              <a:rPr lang="en-US" sz="1600" dirty="0">
                <a:latin typeface="+mn-lt"/>
              </a:rPr>
              <a:t> a </a:t>
            </a:r>
            <a:r>
              <a:rPr lang="cs-CZ" sz="1600" dirty="0">
                <a:latin typeface="+mn-lt"/>
              </a:rPr>
              <a:t>standardním tlaku </a:t>
            </a:r>
            <a:r>
              <a:rPr lang="en-US" sz="1600" dirty="0">
                <a:latin typeface="+mn-lt"/>
              </a:rPr>
              <a:t>101,3 kPa.</a:t>
            </a:r>
            <a:endParaRPr lang="cs-CZ" sz="1600" dirty="0">
              <a:latin typeface="+mn-lt"/>
            </a:endParaRPr>
          </a:p>
          <a:p>
            <a:pPr marL="0" indent="0">
              <a:buNone/>
            </a:pPr>
            <a:endParaRPr lang="pl-PL" sz="1400" dirty="0">
              <a:latin typeface="+mn-lt"/>
            </a:endParaRPr>
          </a:p>
          <a:p>
            <a:pPr marL="0" indent="0">
              <a:buNone/>
            </a:pPr>
            <a:endParaRPr lang="pl-PL" sz="1400" dirty="0">
              <a:latin typeface="+mn-lt"/>
            </a:endParaRPr>
          </a:p>
          <a:p>
            <a:pPr marL="0" indent="0">
              <a:buNone/>
            </a:pPr>
            <a:endParaRPr lang="pl-PL" sz="1400" dirty="0">
              <a:latin typeface="+mn-lt"/>
            </a:endParaRPr>
          </a:p>
          <a:p>
            <a:pPr marL="0" indent="0">
              <a:buNone/>
            </a:pPr>
            <a:endParaRPr lang="pl-PL" sz="1400" dirty="0">
              <a:latin typeface="+mn-lt"/>
            </a:endParaRPr>
          </a:p>
          <a:p>
            <a:pPr marL="0" indent="0">
              <a:buNone/>
            </a:pPr>
            <a:r>
              <a:rPr lang="pl-PL" sz="1800" b="1" dirty="0">
                <a:solidFill>
                  <a:schemeClr val="accent1"/>
                </a:solidFill>
                <a:latin typeface="+mn-lt"/>
              </a:rPr>
              <a:t>KLASIFIKACE:</a:t>
            </a:r>
          </a:p>
          <a:p>
            <a:pPr marL="0" lvl="1" indent="0">
              <a:buNone/>
            </a:pPr>
            <a:r>
              <a:rPr lang="cs-CZ" sz="1600" dirty="0" err="1">
                <a:solidFill>
                  <a:schemeClr val="accent1"/>
                </a:solidFill>
                <a:latin typeface="+mn-lt"/>
              </a:rPr>
              <a:t>Flam</a:t>
            </a:r>
            <a:r>
              <a:rPr lang="cs-CZ" sz="1600" dirty="0">
                <a:solidFill>
                  <a:schemeClr val="accent1"/>
                </a:solidFill>
                <a:latin typeface="+mn-lt"/>
              </a:rPr>
              <a:t>. </a:t>
            </a:r>
            <a:r>
              <a:rPr lang="cs-CZ" sz="1600" dirty="0" err="1">
                <a:solidFill>
                  <a:schemeClr val="accent1"/>
                </a:solidFill>
                <a:latin typeface="+mn-lt"/>
              </a:rPr>
              <a:t>Gas</a:t>
            </a:r>
            <a:r>
              <a:rPr lang="cs-CZ" sz="1600" dirty="0">
                <a:solidFill>
                  <a:schemeClr val="accent1"/>
                </a:solidFill>
                <a:latin typeface="+mn-lt"/>
              </a:rPr>
              <a:t> 1, H220</a:t>
            </a:r>
          </a:p>
          <a:p>
            <a:pPr marL="0" lvl="1" indent="0">
              <a:buNone/>
            </a:pPr>
            <a:r>
              <a:rPr lang="cs-CZ" sz="1600" dirty="0" err="1">
                <a:solidFill>
                  <a:schemeClr val="accent1"/>
                </a:solidFill>
                <a:latin typeface="+mn-lt"/>
              </a:rPr>
              <a:t>Flam</a:t>
            </a:r>
            <a:r>
              <a:rPr lang="cs-CZ" sz="1600" dirty="0">
                <a:solidFill>
                  <a:schemeClr val="accent1"/>
                </a:solidFill>
                <a:latin typeface="+mn-lt"/>
              </a:rPr>
              <a:t>. </a:t>
            </a:r>
            <a:r>
              <a:rPr lang="cs-CZ" sz="1600" dirty="0" err="1">
                <a:solidFill>
                  <a:schemeClr val="accent1"/>
                </a:solidFill>
                <a:latin typeface="+mn-lt"/>
              </a:rPr>
              <a:t>Gas</a:t>
            </a:r>
            <a:r>
              <a:rPr lang="cs-CZ" sz="1600" dirty="0">
                <a:solidFill>
                  <a:schemeClr val="accent1"/>
                </a:solidFill>
                <a:latin typeface="+mn-lt"/>
              </a:rPr>
              <a:t> 2, H221</a:t>
            </a:r>
          </a:p>
          <a:p>
            <a:pPr marL="0" indent="0">
              <a:buNone/>
            </a:pPr>
            <a:r>
              <a:rPr lang="cs-CZ" dirty="0"/>
              <a:t>      </a:t>
            </a:r>
          </a:p>
        </p:txBody>
      </p:sp>
      <p:sp>
        <p:nvSpPr>
          <p:cNvPr id="12" name="Tlačítko akce: Přejít domů 1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F46EA209-A0CC-44A3-8D1E-B0C03267E51C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10" name="Group 2">
            <a:extLst>
              <a:ext uri="{FF2B5EF4-FFF2-40B4-BE49-F238E27FC236}">
                <a16:creationId xmlns:a16="http://schemas.microsoft.com/office/drawing/2014/main" id="{FA4C145B-2B32-475D-901E-77FE0BF392C3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3" name="Rectangle 3">
              <a:extLst>
                <a:ext uri="{FF2B5EF4-FFF2-40B4-BE49-F238E27FC236}">
                  <a16:creationId xmlns:a16="http://schemas.microsoft.com/office/drawing/2014/main" id="{B7F82001-5AC4-44C6-A174-C733691D23A8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4">
              <a:extLst>
                <a:ext uri="{FF2B5EF4-FFF2-40B4-BE49-F238E27FC236}">
                  <a16:creationId xmlns:a16="http://schemas.microsoft.com/office/drawing/2014/main" id="{FACB4EB1-C3FB-479B-A605-D317877CF046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5">
              <a:extLst>
                <a:ext uri="{FF2B5EF4-FFF2-40B4-BE49-F238E27FC236}">
                  <a16:creationId xmlns:a16="http://schemas.microsoft.com/office/drawing/2014/main" id="{6951F6F5-E914-4028-8621-57D71C39DE6E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Kosočtverec 15">
            <a:extLst>
              <a:ext uri="{FF2B5EF4-FFF2-40B4-BE49-F238E27FC236}">
                <a16:creationId xmlns:a16="http://schemas.microsoft.com/office/drawing/2014/main" id="{EBC1B49F-716F-48A1-B871-C57004956088}"/>
              </a:ext>
            </a:extLst>
          </p:cNvPr>
          <p:cNvSpPr/>
          <p:nvPr/>
        </p:nvSpPr>
        <p:spPr>
          <a:xfrm>
            <a:off x="7416000" y="1250036"/>
            <a:ext cx="4032000" cy="4104000"/>
          </a:xfrm>
          <a:prstGeom prst="diamond">
            <a:avLst/>
          </a:prstGeom>
          <a:blipFill>
            <a:blip r:embed="rId4"/>
            <a:stretch>
              <a:fillRect l="-21659" t="877" r="-22091" b="87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7" name="Nadpis 1">
            <a:extLst>
              <a:ext uri="{FF2B5EF4-FFF2-40B4-BE49-F238E27FC236}">
                <a16:creationId xmlns:a16="http://schemas.microsoft.com/office/drawing/2014/main" id="{96F5199B-DC8C-4004-A1C0-9BE2AB9D991F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Hořlavé plyny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Donut 39">
            <a:hlinkClick r:id="rId5"/>
            <a:extLst>
              <a:ext uri="{FF2B5EF4-FFF2-40B4-BE49-F238E27FC236}">
                <a16:creationId xmlns:a16="http://schemas.microsoft.com/office/drawing/2014/main" id="{80B43835-8D34-44B6-A445-0EF557852E64}"/>
              </a:ext>
            </a:extLst>
          </p:cNvPr>
          <p:cNvSpPr/>
          <p:nvPr/>
        </p:nvSpPr>
        <p:spPr>
          <a:xfrm>
            <a:off x="196850" y="6078247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id="{621B7277-7E92-41DA-A371-E5F5793BF7F9}"/>
              </a:ext>
            </a:extLst>
          </p:cNvPr>
          <p:cNvSpPr/>
          <p:nvPr/>
        </p:nvSpPr>
        <p:spPr>
          <a:xfrm>
            <a:off x="8340078" y="6100674"/>
            <a:ext cx="2822068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Vodík, bezvodový amoniak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0F74425B-036B-4E3E-9317-F72C22C78ADE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2" name="Grafický objekt 21" descr="Pomoc">
            <a:extLst>
              <a:ext uri="{FF2B5EF4-FFF2-40B4-BE49-F238E27FC236}">
                <a16:creationId xmlns:a16="http://schemas.microsoft.com/office/drawing/2014/main" id="{62A1A7B8-2B0C-4DF0-8E5D-096D71D046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34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2E3B3CB-56D2-4BB4-A80E-B0EA9A631D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30127" y="1455978"/>
            <a:ext cx="6987720" cy="389805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1800" b="1" dirty="0">
                <a:latin typeface="+mn-lt"/>
              </a:rPr>
              <a:t>AEROSOLY (tj. aerosolové</a:t>
            </a:r>
            <a:r>
              <a:rPr lang="en-US" sz="1800" b="1" dirty="0">
                <a:latin typeface="+mn-lt"/>
              </a:rPr>
              <a:t> </a:t>
            </a:r>
            <a:r>
              <a:rPr lang="cs-CZ" sz="1800" b="1" dirty="0">
                <a:latin typeface="+mn-lt"/>
              </a:rPr>
              <a:t>rozprašovače)</a:t>
            </a:r>
            <a:r>
              <a:rPr lang="cs-CZ" sz="1800" b="1" dirty="0"/>
              <a:t>:</a:t>
            </a:r>
            <a:endParaRPr lang="cs-CZ" sz="1800" dirty="0">
              <a:latin typeface="+mn-lt"/>
            </a:endParaRPr>
          </a:p>
          <a:p>
            <a:pPr marL="0" indent="0" algn="just">
              <a:buNone/>
            </a:pPr>
            <a:r>
              <a:rPr lang="cs-CZ" sz="1600" dirty="0"/>
              <a:t>N</a:t>
            </a:r>
            <a:r>
              <a:rPr lang="cs-CZ" sz="1600" dirty="0">
                <a:latin typeface="+mn-lt"/>
              </a:rPr>
              <a:t>ádoby</a:t>
            </a:r>
            <a:r>
              <a:rPr lang="en-US" sz="1600" dirty="0">
                <a:latin typeface="+mn-lt"/>
              </a:rPr>
              <a:t>, </a:t>
            </a:r>
            <a:r>
              <a:rPr lang="cs-CZ" sz="1600" dirty="0">
                <a:latin typeface="+mn-lt"/>
              </a:rPr>
              <a:t>které</a:t>
            </a:r>
            <a:r>
              <a:rPr lang="en-US" sz="1600" dirty="0">
                <a:latin typeface="+mn-lt"/>
              </a:rPr>
              <a:t> se </a:t>
            </a:r>
            <a:r>
              <a:rPr lang="cs-CZ" sz="1600" dirty="0">
                <a:latin typeface="+mn-lt"/>
              </a:rPr>
              <a:t>nedají opětovně naplnit</a:t>
            </a:r>
            <a:r>
              <a:rPr lang="en-US" sz="1600" dirty="0">
                <a:latin typeface="+mn-lt"/>
              </a:rPr>
              <a:t>, </a:t>
            </a:r>
            <a:r>
              <a:rPr lang="cs-CZ" sz="1600" dirty="0">
                <a:latin typeface="+mn-lt"/>
              </a:rPr>
              <a:t>vyrobené </a:t>
            </a:r>
            <a:r>
              <a:rPr lang="en-US" sz="1600" dirty="0">
                <a:latin typeface="+mn-lt"/>
              </a:rPr>
              <a:t>z </a:t>
            </a:r>
            <a:r>
              <a:rPr lang="cs-CZ" sz="1600" dirty="0">
                <a:latin typeface="+mn-lt"/>
              </a:rPr>
              <a:t>kovu</a:t>
            </a:r>
            <a:r>
              <a:rPr lang="en-US" sz="1600" dirty="0">
                <a:latin typeface="+mn-lt"/>
              </a:rPr>
              <a:t>, </a:t>
            </a:r>
            <a:r>
              <a:rPr lang="cs-CZ" sz="1600" dirty="0">
                <a:latin typeface="+mn-lt"/>
              </a:rPr>
              <a:t>skla nebo plastu a obsahující stlačený, zkapalněný nebo</a:t>
            </a:r>
            <a:r>
              <a:rPr lang="en-US" sz="1600" dirty="0">
                <a:latin typeface="+mn-lt"/>
              </a:rPr>
              <a:t> </a:t>
            </a:r>
            <a:r>
              <a:rPr lang="cs-CZ" sz="1600" dirty="0">
                <a:latin typeface="+mn-lt"/>
              </a:rPr>
              <a:t>rozpuštěný plyn </a:t>
            </a:r>
            <a:r>
              <a:rPr lang="en-US" sz="1600" dirty="0">
                <a:latin typeface="+mn-lt"/>
              </a:rPr>
              <a:t>pod </a:t>
            </a:r>
            <a:r>
              <a:rPr lang="cs-CZ" sz="1600" dirty="0">
                <a:latin typeface="+mn-lt"/>
              </a:rPr>
              <a:t>tlakem, též s kapalinou</a:t>
            </a:r>
            <a:r>
              <a:rPr lang="en-US" sz="1600" dirty="0">
                <a:latin typeface="+mn-lt"/>
              </a:rPr>
              <a:t>,</a:t>
            </a:r>
            <a:r>
              <a:rPr lang="cs-CZ" sz="1600" dirty="0">
                <a:latin typeface="+mn-lt"/>
              </a:rPr>
              <a:t> pastou nebo práškem</a:t>
            </a:r>
            <a:r>
              <a:rPr lang="en-US" sz="1600" dirty="0">
                <a:latin typeface="+mn-lt"/>
              </a:rPr>
              <a:t>, a </a:t>
            </a:r>
            <a:r>
              <a:rPr lang="en-US" sz="1600" noProof="1">
                <a:latin typeface="+mn-lt"/>
              </a:rPr>
              <a:t>vybavené uvolňovacím mechanismem</a:t>
            </a:r>
            <a:r>
              <a:rPr lang="en-US" sz="1600" dirty="0">
                <a:latin typeface="+mn-lt"/>
              </a:rPr>
              <a:t>, </a:t>
            </a:r>
            <a:r>
              <a:rPr lang="cs-CZ" sz="1600" dirty="0">
                <a:latin typeface="+mn-lt"/>
              </a:rPr>
              <a:t>který umožňuje vystřikovat obsah nádoby jako</a:t>
            </a:r>
            <a:r>
              <a:rPr lang="en-US" sz="1600" dirty="0">
                <a:latin typeface="+mn-lt"/>
              </a:rPr>
              <a:t> </a:t>
            </a:r>
            <a:r>
              <a:rPr lang="cs-CZ" sz="1600" dirty="0">
                <a:latin typeface="+mn-lt"/>
              </a:rPr>
              <a:t>tuhé</a:t>
            </a:r>
            <a:r>
              <a:rPr lang="en-US" sz="1600" dirty="0">
                <a:latin typeface="+mn-lt"/>
              </a:rPr>
              <a:t> </a:t>
            </a:r>
            <a:r>
              <a:rPr lang="cs-CZ" sz="1600" dirty="0">
                <a:latin typeface="+mn-lt"/>
              </a:rPr>
              <a:t>nebo tekuté částice v suspenzi plynu</a:t>
            </a:r>
            <a:r>
              <a:rPr lang="en-US" sz="1600" dirty="0">
                <a:latin typeface="+mn-lt"/>
              </a:rPr>
              <a:t>, </a:t>
            </a:r>
            <a:r>
              <a:rPr lang="cs-CZ" sz="1600" dirty="0">
                <a:latin typeface="+mn-lt"/>
              </a:rPr>
              <a:t>ve formě pěny</a:t>
            </a:r>
            <a:r>
              <a:rPr lang="en-US" sz="1600" dirty="0">
                <a:latin typeface="+mn-lt"/>
              </a:rPr>
              <a:t>, pasty </a:t>
            </a:r>
            <a:r>
              <a:rPr lang="cs-CZ" sz="1600" dirty="0">
                <a:latin typeface="+mn-lt"/>
              </a:rPr>
              <a:t>nebo prášku nebo v kapalném či plynném stavu</a:t>
            </a:r>
            <a:r>
              <a:rPr lang="en-US" sz="1600" dirty="0">
                <a:latin typeface="+mn-lt"/>
              </a:rPr>
              <a:t>.</a:t>
            </a:r>
            <a:r>
              <a:rPr lang="cs-CZ" sz="1600" dirty="0">
                <a:latin typeface="+mn-lt"/>
              </a:rPr>
              <a:t> 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indent="0" algn="just">
              <a:buNone/>
            </a:pPr>
            <a:endParaRPr lang="cs-CZ" sz="1600" dirty="0">
              <a:latin typeface="+mn-lt"/>
            </a:endParaRPr>
          </a:p>
          <a:p>
            <a:pPr algn="just"/>
            <a:endParaRPr lang="cs-CZ" sz="1400" dirty="0">
              <a:latin typeface="+mn-lt"/>
            </a:endParaRPr>
          </a:p>
          <a:p>
            <a:pPr marL="0" indent="0" algn="just">
              <a:buNone/>
            </a:pPr>
            <a:r>
              <a:rPr lang="pl-PL" sz="1800" b="1" dirty="0">
                <a:solidFill>
                  <a:schemeClr val="accent1"/>
                </a:solidFill>
                <a:latin typeface="+mn-lt"/>
              </a:rPr>
              <a:t>KLASIFIKACE:</a:t>
            </a:r>
          </a:p>
          <a:p>
            <a:pPr marL="0" lvl="1" indent="0" algn="just">
              <a:buNone/>
            </a:pPr>
            <a:r>
              <a:rPr lang="pt-BR" sz="1400" dirty="0">
                <a:solidFill>
                  <a:schemeClr val="accent1"/>
                </a:solidFill>
              </a:rPr>
              <a:t>Flam. Aerosol 1</a:t>
            </a:r>
            <a:r>
              <a:rPr lang="cs-CZ" sz="1400" dirty="0">
                <a:solidFill>
                  <a:schemeClr val="accent1"/>
                </a:solidFill>
              </a:rPr>
              <a:t>, H222</a:t>
            </a:r>
          </a:p>
          <a:p>
            <a:pPr marL="0" lvl="1" indent="0" algn="just">
              <a:buNone/>
            </a:pPr>
            <a:r>
              <a:rPr lang="pt-BR" sz="1400" dirty="0">
                <a:solidFill>
                  <a:schemeClr val="accent1"/>
                </a:solidFill>
              </a:rPr>
              <a:t>Flam. Aerosol 2</a:t>
            </a:r>
            <a:r>
              <a:rPr lang="cs-CZ" sz="1400" dirty="0">
                <a:solidFill>
                  <a:schemeClr val="accent1"/>
                </a:solidFill>
              </a:rPr>
              <a:t>, H223</a:t>
            </a:r>
          </a:p>
          <a:p>
            <a:pPr marL="0" indent="0" algn="just">
              <a:buNone/>
            </a:pPr>
            <a:endParaRPr lang="en-US" sz="1800" dirty="0">
              <a:latin typeface="+mn-lt"/>
            </a:endParaRPr>
          </a:p>
        </p:txBody>
      </p:sp>
      <p:sp>
        <p:nvSpPr>
          <p:cNvPr id="11" name="Tlačítko akce: Přejít domů 10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C9314D59-8B6D-4282-828A-75C7704061E6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6BFE3D0B-72E2-4BDF-9C76-386DDD2AE5F4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Hořlavé aerosoly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Donut 39">
            <a:hlinkClick r:id="rId4"/>
            <a:extLst>
              <a:ext uri="{FF2B5EF4-FFF2-40B4-BE49-F238E27FC236}">
                <a16:creationId xmlns:a16="http://schemas.microsoft.com/office/drawing/2014/main" id="{654414DD-D596-4FC9-AEC9-1CD57911059F}"/>
              </a:ext>
            </a:extLst>
          </p:cNvPr>
          <p:cNvSpPr/>
          <p:nvPr/>
        </p:nvSpPr>
        <p:spPr>
          <a:xfrm>
            <a:off x="196850" y="6078247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13" name="Group 2">
            <a:extLst>
              <a:ext uri="{FF2B5EF4-FFF2-40B4-BE49-F238E27FC236}">
                <a16:creationId xmlns:a16="http://schemas.microsoft.com/office/drawing/2014/main" id="{FE784CB5-F266-44A6-A47F-59F1DFF2D04E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4" name="Rectangle 3">
              <a:extLst>
                <a:ext uri="{FF2B5EF4-FFF2-40B4-BE49-F238E27FC236}">
                  <a16:creationId xmlns:a16="http://schemas.microsoft.com/office/drawing/2014/main" id="{3AAC314D-C637-489F-B92D-533D5F5CEBD7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4">
              <a:extLst>
                <a:ext uri="{FF2B5EF4-FFF2-40B4-BE49-F238E27FC236}">
                  <a16:creationId xmlns:a16="http://schemas.microsoft.com/office/drawing/2014/main" id="{29184606-9783-49E7-BE51-8F7CBCC5EB86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5">
              <a:extLst>
                <a:ext uri="{FF2B5EF4-FFF2-40B4-BE49-F238E27FC236}">
                  <a16:creationId xmlns:a16="http://schemas.microsoft.com/office/drawing/2014/main" id="{A4119D1C-0953-43DA-9C42-9D3E7EBBF988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Kosočtverec 18">
            <a:extLst>
              <a:ext uri="{FF2B5EF4-FFF2-40B4-BE49-F238E27FC236}">
                <a16:creationId xmlns:a16="http://schemas.microsoft.com/office/drawing/2014/main" id="{629A3A75-8885-429D-96A3-4CDD476433AE}"/>
              </a:ext>
            </a:extLst>
          </p:cNvPr>
          <p:cNvSpPr/>
          <p:nvPr/>
        </p:nvSpPr>
        <p:spPr>
          <a:xfrm>
            <a:off x="7416000" y="1250036"/>
            <a:ext cx="4032000" cy="4104000"/>
          </a:xfrm>
          <a:prstGeom prst="diamond">
            <a:avLst/>
          </a:prstGeom>
          <a:blipFill>
            <a:blip r:embed="rId5"/>
            <a:stretch>
              <a:fillRect l="-21659" t="877" r="-22091" b="87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ECE240CC-E139-4B3F-AF49-7DB6873D187D}"/>
              </a:ext>
            </a:extLst>
          </p:cNvPr>
          <p:cNvSpPr/>
          <p:nvPr/>
        </p:nvSpPr>
        <p:spPr>
          <a:xfrm>
            <a:off x="8459356" y="6133459"/>
            <a:ext cx="3044744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Lak na vlasy, deodorant ve spreji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28A94A89-CD6B-443A-A051-E0EA86F79015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1" name="Grafický objekt 20" descr="Pomoc">
            <a:extLst>
              <a:ext uri="{FF2B5EF4-FFF2-40B4-BE49-F238E27FC236}">
                <a16:creationId xmlns:a16="http://schemas.microsoft.com/office/drawing/2014/main" id="{84F019F0-A460-4706-B061-30CD77B5D9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02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lačítko akce: Přejít domů 10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701A635B-23C8-464F-9140-325142376D93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Zástupný symbol pro obsah 2">
            <a:extLst>
              <a:ext uri="{FF2B5EF4-FFF2-40B4-BE49-F238E27FC236}">
                <a16:creationId xmlns:a16="http://schemas.microsoft.com/office/drawing/2014/main" id="{54DF6626-976F-4DC0-9987-66BA27B35E33}"/>
              </a:ext>
            </a:extLst>
          </p:cNvPr>
          <p:cNvSpPr txBox="1">
            <a:spLocks/>
          </p:cNvSpPr>
          <p:nvPr/>
        </p:nvSpPr>
        <p:spPr>
          <a:xfrm>
            <a:off x="130127" y="1887308"/>
            <a:ext cx="6987720" cy="3898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/>
              <a:t>OXIDUJÍCÍ PLYN:</a:t>
            </a:r>
          </a:p>
          <a:p>
            <a:pPr marL="0" indent="0">
              <a:buNone/>
            </a:pPr>
            <a:r>
              <a:rPr lang="cs-CZ" sz="1600" dirty="0"/>
              <a:t>P</a:t>
            </a:r>
            <a:r>
              <a:rPr lang="cs-CZ" sz="1600" dirty="0">
                <a:latin typeface="+mn-lt"/>
              </a:rPr>
              <a:t>lyn nebo plynná směs</a:t>
            </a:r>
            <a:r>
              <a:rPr lang="en-US" sz="1600" dirty="0">
                <a:latin typeface="+mn-lt"/>
              </a:rPr>
              <a:t>, </a:t>
            </a:r>
            <a:r>
              <a:rPr lang="cs-CZ" sz="1600" dirty="0">
                <a:latin typeface="+mn-lt"/>
              </a:rPr>
              <a:t>které mohou obecně poskytováním kyslíku způsobit nebo podpořit hoření jiných látek účinněji</a:t>
            </a:r>
            <a:r>
              <a:rPr lang="en-US" sz="1600" dirty="0">
                <a:latin typeface="+mn-lt"/>
              </a:rPr>
              <a:t> </a:t>
            </a:r>
            <a:r>
              <a:rPr lang="cs-CZ" sz="1600" dirty="0">
                <a:latin typeface="+mn-lt"/>
              </a:rPr>
              <a:t>než vzduch</a:t>
            </a:r>
            <a:r>
              <a:rPr lang="en-US" sz="1600" dirty="0">
                <a:latin typeface="+mn-lt"/>
              </a:rPr>
              <a:t>.</a:t>
            </a:r>
            <a:endParaRPr lang="cs-CZ" sz="1600" dirty="0">
              <a:latin typeface="+mn-lt"/>
            </a:endParaRPr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0" lvl="1" indent="0" algn="just">
              <a:buNone/>
            </a:pPr>
            <a:r>
              <a:rPr lang="cs-CZ" sz="1400" dirty="0" err="1">
                <a:solidFill>
                  <a:schemeClr val="accent1"/>
                </a:solidFill>
              </a:rPr>
              <a:t>Ox</a:t>
            </a:r>
            <a:r>
              <a:rPr lang="cs-CZ" sz="1400" dirty="0">
                <a:solidFill>
                  <a:schemeClr val="accent1"/>
                </a:solidFill>
              </a:rPr>
              <a:t>. </a:t>
            </a:r>
            <a:r>
              <a:rPr lang="cs-CZ" sz="1400" dirty="0" err="1">
                <a:solidFill>
                  <a:schemeClr val="accent1"/>
                </a:solidFill>
              </a:rPr>
              <a:t>Gas</a:t>
            </a:r>
            <a:r>
              <a:rPr lang="cs-CZ" sz="1400" dirty="0">
                <a:solidFill>
                  <a:schemeClr val="accent1"/>
                </a:solidFill>
              </a:rPr>
              <a:t> 1, H270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800" dirty="0"/>
          </a:p>
        </p:txBody>
      </p:sp>
      <p:grpSp>
        <p:nvGrpSpPr>
          <p:cNvPr id="12" name="Group 2">
            <a:extLst>
              <a:ext uri="{FF2B5EF4-FFF2-40B4-BE49-F238E27FC236}">
                <a16:creationId xmlns:a16="http://schemas.microsoft.com/office/drawing/2014/main" id="{44A9AA24-88A0-46D5-93D4-38B081742714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3" name="Rectangle 3">
              <a:extLst>
                <a:ext uri="{FF2B5EF4-FFF2-40B4-BE49-F238E27FC236}">
                  <a16:creationId xmlns:a16="http://schemas.microsoft.com/office/drawing/2014/main" id="{1C99D9AC-6F5D-425F-BA62-3D52AE90CDD1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4">
              <a:extLst>
                <a:ext uri="{FF2B5EF4-FFF2-40B4-BE49-F238E27FC236}">
                  <a16:creationId xmlns:a16="http://schemas.microsoft.com/office/drawing/2014/main" id="{00FA4A5B-FD3C-458C-97FD-FECC83D958F2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5">
              <a:extLst>
                <a:ext uri="{FF2B5EF4-FFF2-40B4-BE49-F238E27FC236}">
                  <a16:creationId xmlns:a16="http://schemas.microsoft.com/office/drawing/2014/main" id="{BC5014E0-DA6B-4909-BD28-EE020592AE19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Nadpis 1">
            <a:extLst>
              <a:ext uri="{FF2B5EF4-FFF2-40B4-BE49-F238E27FC236}">
                <a16:creationId xmlns:a16="http://schemas.microsoft.com/office/drawing/2014/main" id="{BAA4516D-EDA0-4A0F-B210-39D28584C903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Oxidující plyny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Kosočtverec 17">
            <a:extLst>
              <a:ext uri="{FF2B5EF4-FFF2-40B4-BE49-F238E27FC236}">
                <a16:creationId xmlns:a16="http://schemas.microsoft.com/office/drawing/2014/main" id="{7B16852E-7058-4193-BEF4-CDEE2B16E103}"/>
              </a:ext>
            </a:extLst>
          </p:cNvPr>
          <p:cNvSpPr/>
          <p:nvPr/>
        </p:nvSpPr>
        <p:spPr>
          <a:xfrm>
            <a:off x="7416000" y="1250036"/>
            <a:ext cx="4032000" cy="4104000"/>
          </a:xfrm>
          <a:prstGeom prst="diamond">
            <a:avLst/>
          </a:prstGeom>
          <a:blipFill>
            <a:blip r:embed="rId4"/>
            <a:srcRect/>
            <a:stretch>
              <a:fillRect t="-19692" b="-1969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0C9DBA1D-7E40-47AE-9460-5EB50FF580ED}"/>
              </a:ext>
            </a:extLst>
          </p:cNvPr>
          <p:cNvSpPr/>
          <p:nvPr/>
        </p:nvSpPr>
        <p:spPr>
          <a:xfrm>
            <a:off x="7496877" y="6170311"/>
            <a:ext cx="2822068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Kyslík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0B421EEA-F895-4DE2-A77C-9264374194B0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1" name="Grafický objekt 20" descr="Pomoc">
            <a:extLst>
              <a:ext uri="{FF2B5EF4-FFF2-40B4-BE49-F238E27FC236}">
                <a16:creationId xmlns:a16="http://schemas.microsoft.com/office/drawing/2014/main" id="{CA26CFFA-773B-4809-BCE7-E201C49A60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94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Skupina 30">
            <a:extLst>
              <a:ext uri="{FF2B5EF4-FFF2-40B4-BE49-F238E27FC236}">
                <a16:creationId xmlns:a16="http://schemas.microsoft.com/office/drawing/2014/main" id="{97433B7A-0048-4E35-826B-E2767E5A5062}"/>
              </a:ext>
            </a:extLst>
          </p:cNvPr>
          <p:cNvGrpSpPr/>
          <p:nvPr/>
        </p:nvGrpSpPr>
        <p:grpSpPr>
          <a:xfrm>
            <a:off x="387907" y="1132677"/>
            <a:ext cx="2869542" cy="1587611"/>
            <a:chOff x="2041553" y="3862451"/>
            <a:chExt cx="3259494" cy="12998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8" name="Skupina 27">
              <a:extLst>
                <a:ext uri="{FF2B5EF4-FFF2-40B4-BE49-F238E27FC236}">
                  <a16:creationId xmlns:a16="http://schemas.microsoft.com/office/drawing/2014/main" id="{BF6053CD-4EE8-4372-BBC9-17DBCF4C7C3D}"/>
                </a:ext>
              </a:extLst>
            </p:cNvPr>
            <p:cNvGrpSpPr/>
            <p:nvPr/>
          </p:nvGrpSpPr>
          <p:grpSpPr>
            <a:xfrm>
              <a:off x="2041553" y="3862451"/>
              <a:ext cx="3259494" cy="1299835"/>
              <a:chOff x="2549071" y="3425825"/>
              <a:chExt cx="3259494" cy="1299835"/>
            </a:xfrm>
          </p:grpSpPr>
          <p:grpSp>
            <p:nvGrpSpPr>
              <p:cNvPr id="24" name="Skupina 23">
                <a:extLst>
                  <a:ext uri="{FF2B5EF4-FFF2-40B4-BE49-F238E27FC236}">
                    <a16:creationId xmlns:a16="http://schemas.microsoft.com/office/drawing/2014/main" id="{19E91A90-E62D-41B0-9F89-02102F606D87}"/>
                  </a:ext>
                </a:extLst>
              </p:cNvPr>
              <p:cNvGrpSpPr/>
              <p:nvPr/>
            </p:nvGrpSpPr>
            <p:grpSpPr>
              <a:xfrm>
                <a:off x="2549071" y="3425825"/>
                <a:ext cx="3259494" cy="1096347"/>
                <a:chOff x="1588408" y="3341460"/>
                <a:chExt cx="3213231" cy="1096347"/>
              </a:xfrm>
            </p:grpSpPr>
            <p:sp>
              <p:nvSpPr>
                <p:cNvPr id="20" name="Obdélník: se zakulacenými horními rohy 19">
                  <a:extLst>
                    <a:ext uri="{FF2B5EF4-FFF2-40B4-BE49-F238E27FC236}">
                      <a16:creationId xmlns:a16="http://schemas.microsoft.com/office/drawing/2014/main" id="{00D61503-48CE-471F-A3DB-C0F51A0D268F}"/>
                    </a:ext>
                  </a:extLst>
                </p:cNvPr>
                <p:cNvSpPr/>
                <p:nvPr/>
              </p:nvSpPr>
              <p:spPr>
                <a:xfrm rot="5400000">
                  <a:off x="2646850" y="2283018"/>
                  <a:ext cx="1096347" cy="3213231"/>
                </a:xfrm>
                <a:prstGeom prst="round2SameRect">
                  <a:avLst/>
                </a:prstGeom>
                <a:solidFill>
                  <a:schemeClr val="bg1"/>
                </a:solidFill>
                <a:ln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dirty="0"/>
                </a:p>
              </p:txBody>
            </p:sp>
            <p:sp>
              <p:nvSpPr>
                <p:cNvPr id="23" name="Volný tvar: obrazec 22">
                  <a:extLst>
                    <a:ext uri="{FF2B5EF4-FFF2-40B4-BE49-F238E27FC236}">
                      <a16:creationId xmlns:a16="http://schemas.microsoft.com/office/drawing/2014/main" id="{81ABDFE0-07D3-416D-B318-B2AA0B1F0B73}"/>
                    </a:ext>
                  </a:extLst>
                </p:cNvPr>
                <p:cNvSpPr/>
                <p:nvPr/>
              </p:nvSpPr>
              <p:spPr>
                <a:xfrm rot="5400000">
                  <a:off x="3970695" y="3606863"/>
                  <a:ext cx="1096347" cy="565541"/>
                </a:xfrm>
                <a:custGeom>
                  <a:avLst/>
                  <a:gdLst>
                    <a:gd name="connsiteX0" fmla="*/ 0 w 1096347"/>
                    <a:gd name="connsiteY0" fmla="*/ 565541 h 565541"/>
                    <a:gd name="connsiteX1" fmla="*/ 0 w 1096347"/>
                    <a:gd name="connsiteY1" fmla="*/ 182728 h 565541"/>
                    <a:gd name="connsiteX2" fmla="*/ 182728 w 1096347"/>
                    <a:gd name="connsiteY2" fmla="*/ 0 h 565541"/>
                    <a:gd name="connsiteX3" fmla="*/ 913619 w 1096347"/>
                    <a:gd name="connsiteY3" fmla="*/ 0 h 565541"/>
                    <a:gd name="connsiteX4" fmla="*/ 1096347 w 1096347"/>
                    <a:gd name="connsiteY4" fmla="*/ 182728 h 565541"/>
                    <a:gd name="connsiteX5" fmla="*/ 1096347 w 1096347"/>
                    <a:gd name="connsiteY5" fmla="*/ 565541 h 56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96347" h="565541">
                      <a:moveTo>
                        <a:pt x="0" y="565541"/>
                      </a:moveTo>
                      <a:lnTo>
                        <a:pt x="0" y="182728"/>
                      </a:lnTo>
                      <a:cubicBezTo>
                        <a:pt x="0" y="81810"/>
                        <a:pt x="81810" y="0"/>
                        <a:pt x="182728" y="0"/>
                      </a:cubicBezTo>
                      <a:lnTo>
                        <a:pt x="913619" y="0"/>
                      </a:lnTo>
                      <a:cubicBezTo>
                        <a:pt x="1014537" y="0"/>
                        <a:pt x="1096347" y="81810"/>
                        <a:pt x="1096347" y="182728"/>
                      </a:cubicBezTo>
                      <a:lnTo>
                        <a:pt x="1096347" y="565541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cs-CZ" dirty="0"/>
                </a:p>
              </p:txBody>
            </p:sp>
          </p:grpSp>
          <p:sp>
            <p:nvSpPr>
              <p:cNvPr id="27" name="TextovéPole 26">
                <a:extLst>
                  <a:ext uri="{FF2B5EF4-FFF2-40B4-BE49-F238E27FC236}">
                    <a16:creationId xmlns:a16="http://schemas.microsoft.com/office/drawing/2014/main" id="{0C6623E0-494B-46A7-B40C-D0DAF800BC91}"/>
                  </a:ext>
                </a:extLst>
              </p:cNvPr>
              <p:cNvSpPr txBox="1"/>
              <p:nvPr/>
            </p:nvSpPr>
            <p:spPr>
              <a:xfrm>
                <a:off x="2680410" y="3453121"/>
                <a:ext cx="2669714" cy="12725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NAŘÍZENÍ EVROPSKÉHO PARLAMENTU A RADY (ES) č. 1272/2008</a:t>
                </a:r>
                <a:r>
                  <a:rPr lang="cs-CZ" sz="1100" dirty="0"/>
                  <a:t>  </a:t>
                </a:r>
                <a:r>
                  <a:rPr lang="en-US" sz="1100" dirty="0"/>
                  <a:t>o </a:t>
                </a:r>
                <a:r>
                  <a:rPr lang="en-US" sz="1100" dirty="0" err="1"/>
                  <a:t>klasifikaci</a:t>
                </a:r>
                <a:r>
                  <a:rPr lang="en-US" sz="1100" dirty="0"/>
                  <a:t>, </a:t>
                </a:r>
                <a:r>
                  <a:rPr lang="en-US" sz="1100" dirty="0" err="1"/>
                  <a:t>označování</a:t>
                </a:r>
                <a:r>
                  <a:rPr lang="en-US" sz="1100" dirty="0"/>
                  <a:t> a </a:t>
                </a:r>
                <a:r>
                  <a:rPr lang="en-US" sz="1100" dirty="0" err="1"/>
                  <a:t>balení</a:t>
                </a:r>
                <a:r>
                  <a:rPr lang="en-US" sz="1100" dirty="0"/>
                  <a:t> </a:t>
                </a:r>
                <a:r>
                  <a:rPr lang="en-US" sz="1100" dirty="0" err="1"/>
                  <a:t>látek</a:t>
                </a:r>
                <a:r>
                  <a:rPr lang="en-US" sz="1100" dirty="0"/>
                  <a:t> a </a:t>
                </a:r>
                <a:r>
                  <a:rPr lang="en-US" sz="1100" dirty="0" err="1"/>
                  <a:t>směsí</a:t>
                </a:r>
                <a:r>
                  <a:rPr lang="en-US" sz="1100" dirty="0"/>
                  <a:t>, o </a:t>
                </a:r>
                <a:r>
                  <a:rPr lang="en-US" sz="1100" dirty="0" err="1"/>
                  <a:t>změně</a:t>
                </a:r>
                <a:r>
                  <a:rPr lang="en-US" sz="1100" dirty="0"/>
                  <a:t> a </a:t>
                </a:r>
                <a:r>
                  <a:rPr lang="en-US" sz="1100" dirty="0" err="1"/>
                  <a:t>zrušení</a:t>
                </a:r>
                <a:r>
                  <a:rPr lang="en-US" sz="1100" dirty="0"/>
                  <a:t> </a:t>
                </a:r>
                <a:r>
                  <a:rPr lang="en-US" sz="1100" dirty="0" err="1"/>
                  <a:t>směrnic</a:t>
                </a:r>
                <a:r>
                  <a:rPr lang="en-US" sz="1100" dirty="0"/>
                  <a:t> 67/548/EHS a 1999/45/ES</a:t>
                </a:r>
              </a:p>
              <a:p>
                <a:r>
                  <a:rPr lang="es-ES" sz="1100" dirty="0"/>
                  <a:t>a o </a:t>
                </a:r>
                <a:r>
                  <a:rPr lang="es-ES" sz="1100" dirty="0" err="1"/>
                  <a:t>změně</a:t>
                </a:r>
                <a:r>
                  <a:rPr lang="es-ES" sz="1100" dirty="0"/>
                  <a:t> </a:t>
                </a:r>
                <a:r>
                  <a:rPr lang="es-ES" sz="1100" dirty="0" err="1"/>
                  <a:t>nařízení</a:t>
                </a:r>
                <a:r>
                  <a:rPr lang="es-ES" sz="1100" dirty="0"/>
                  <a:t> (ES) č. 1907/2006</a:t>
                </a:r>
                <a:endParaRPr lang="en-US" sz="1100" dirty="0"/>
              </a:p>
              <a:p>
                <a:pPr algn="just"/>
                <a:endParaRPr lang="cs-CZ" dirty="0"/>
              </a:p>
            </p:txBody>
          </p:sp>
        </p:grpSp>
        <p:pic>
          <p:nvPicPr>
            <p:cNvPr id="30" name="Grafický objekt 29" descr="Šipky ve tvaru V se souvislou výplní">
              <a:extLst>
                <a:ext uri="{FF2B5EF4-FFF2-40B4-BE49-F238E27FC236}">
                  <a16:creationId xmlns:a16="http://schemas.microsoft.com/office/drawing/2014/main" id="{31887DC2-A4BD-4D97-BA38-B214B013C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788643" y="4206377"/>
              <a:ext cx="451124" cy="396311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A1D7381A-0F82-4A89-95C6-D446C3B0B8C7}"/>
              </a:ext>
            </a:extLst>
          </p:cNvPr>
          <p:cNvSpPr txBox="1">
            <a:spLocks/>
          </p:cNvSpPr>
          <p:nvPr/>
        </p:nvSpPr>
        <p:spPr>
          <a:xfrm>
            <a:off x="393700" y="-95156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Základní pojmy</a:t>
            </a:r>
            <a:endParaRPr lang="cs-CZ" sz="4000" dirty="0"/>
          </a:p>
        </p:txBody>
      </p:sp>
      <p:sp>
        <p:nvSpPr>
          <p:cNvPr id="18" name="Volný tvar: obrazec 17">
            <a:extLst>
              <a:ext uri="{FF2B5EF4-FFF2-40B4-BE49-F238E27FC236}">
                <a16:creationId xmlns:a16="http://schemas.microsoft.com/office/drawing/2014/main" id="{444272E6-D4FB-48E7-80E6-9DA7F8864D7C}"/>
              </a:ext>
            </a:extLst>
          </p:cNvPr>
          <p:cNvSpPr/>
          <p:nvPr/>
        </p:nvSpPr>
        <p:spPr>
          <a:xfrm rot="16200000" flipH="1">
            <a:off x="811432" y="286324"/>
            <a:ext cx="1734524" cy="3016265"/>
          </a:xfrm>
          <a:custGeom>
            <a:avLst/>
            <a:gdLst>
              <a:gd name="connsiteX0" fmla="*/ 0 w 1268963"/>
              <a:gd name="connsiteY0" fmla="*/ 211498 h 3069771"/>
              <a:gd name="connsiteX1" fmla="*/ 0 w 1268963"/>
              <a:gd name="connsiteY1" fmla="*/ 3069771 h 3069771"/>
              <a:gd name="connsiteX2" fmla="*/ 191277 w 1268963"/>
              <a:gd name="connsiteY2" fmla="*/ 3069771 h 3069771"/>
              <a:gd name="connsiteX3" fmla="*/ 634481 w 1268963"/>
              <a:gd name="connsiteY3" fmla="*/ 2626567 h 3069771"/>
              <a:gd name="connsiteX4" fmla="*/ 1077685 w 1268963"/>
              <a:gd name="connsiteY4" fmla="*/ 3069771 h 3069771"/>
              <a:gd name="connsiteX5" fmla="*/ 1268963 w 1268963"/>
              <a:gd name="connsiteY5" fmla="*/ 3069771 h 3069771"/>
              <a:gd name="connsiteX6" fmla="*/ 1268963 w 1268963"/>
              <a:gd name="connsiteY6" fmla="*/ 211498 h 3069771"/>
              <a:gd name="connsiteX7" fmla="*/ 1057465 w 1268963"/>
              <a:gd name="connsiteY7" fmla="*/ 0 h 3069771"/>
              <a:gd name="connsiteX8" fmla="*/ 211498 w 1268963"/>
              <a:gd name="connsiteY8" fmla="*/ 0 h 3069771"/>
              <a:gd name="connsiteX9" fmla="*/ 0 w 1268963"/>
              <a:gd name="connsiteY9" fmla="*/ 211498 h 306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8963" h="3069771">
                <a:moveTo>
                  <a:pt x="0" y="211498"/>
                </a:moveTo>
                <a:lnTo>
                  <a:pt x="0" y="3069771"/>
                </a:lnTo>
                <a:lnTo>
                  <a:pt x="191277" y="3069771"/>
                </a:lnTo>
                <a:cubicBezTo>
                  <a:pt x="191277" y="2824996"/>
                  <a:pt x="389706" y="2626567"/>
                  <a:pt x="634481" y="2626567"/>
                </a:cubicBezTo>
                <a:cubicBezTo>
                  <a:pt x="879256" y="2626567"/>
                  <a:pt x="1077685" y="2824996"/>
                  <a:pt x="1077685" y="3069771"/>
                </a:cubicBezTo>
                <a:lnTo>
                  <a:pt x="1268963" y="3069771"/>
                </a:lnTo>
                <a:lnTo>
                  <a:pt x="1268963" y="211498"/>
                </a:lnTo>
                <a:cubicBezTo>
                  <a:pt x="1268963" y="94691"/>
                  <a:pt x="1174272" y="0"/>
                  <a:pt x="1057465" y="0"/>
                </a:cubicBezTo>
                <a:lnTo>
                  <a:pt x="211498" y="0"/>
                </a:lnTo>
                <a:cubicBezTo>
                  <a:pt x="94691" y="0"/>
                  <a:pt x="0" y="94691"/>
                  <a:pt x="0" y="211498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cs-CZ"/>
          </a:p>
        </p:txBody>
      </p:sp>
      <p:sp>
        <p:nvSpPr>
          <p:cNvPr id="19" name="Volný tvar: obrazec 18">
            <a:extLst>
              <a:ext uri="{FF2B5EF4-FFF2-40B4-BE49-F238E27FC236}">
                <a16:creationId xmlns:a16="http://schemas.microsoft.com/office/drawing/2014/main" id="{9A1FD2DE-CF48-482E-BD98-BAB5CA861D13}"/>
              </a:ext>
            </a:extLst>
          </p:cNvPr>
          <p:cNvSpPr/>
          <p:nvPr/>
        </p:nvSpPr>
        <p:spPr>
          <a:xfrm rot="16200000" flipH="1">
            <a:off x="999740" y="412386"/>
            <a:ext cx="1473146" cy="2793123"/>
          </a:xfrm>
          <a:custGeom>
            <a:avLst/>
            <a:gdLst>
              <a:gd name="connsiteX0" fmla="*/ 0 w 1022351"/>
              <a:gd name="connsiteY0" fmla="*/ 170395 h 2850501"/>
              <a:gd name="connsiteX1" fmla="*/ 0 w 1022351"/>
              <a:gd name="connsiteY1" fmla="*/ 2850501 h 2850501"/>
              <a:gd name="connsiteX2" fmla="*/ 67972 w 1022351"/>
              <a:gd name="connsiteY2" fmla="*/ 2850501 h 2850501"/>
              <a:gd name="connsiteX3" fmla="*/ 511176 w 1022351"/>
              <a:gd name="connsiteY3" fmla="*/ 2407297 h 2850501"/>
              <a:gd name="connsiteX4" fmla="*/ 954380 w 1022351"/>
              <a:gd name="connsiteY4" fmla="*/ 2850501 h 2850501"/>
              <a:gd name="connsiteX5" fmla="*/ 1022351 w 1022351"/>
              <a:gd name="connsiteY5" fmla="*/ 2850501 h 2850501"/>
              <a:gd name="connsiteX6" fmla="*/ 1022351 w 1022351"/>
              <a:gd name="connsiteY6" fmla="*/ 170395 h 2850501"/>
              <a:gd name="connsiteX7" fmla="*/ 851956 w 1022351"/>
              <a:gd name="connsiteY7" fmla="*/ 0 h 2850501"/>
              <a:gd name="connsiteX8" fmla="*/ 170395 w 1022351"/>
              <a:gd name="connsiteY8" fmla="*/ 0 h 2850501"/>
              <a:gd name="connsiteX9" fmla="*/ 0 w 1022351"/>
              <a:gd name="connsiteY9" fmla="*/ 170395 h 2850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22351" h="2850501">
                <a:moveTo>
                  <a:pt x="0" y="170395"/>
                </a:moveTo>
                <a:lnTo>
                  <a:pt x="0" y="2850501"/>
                </a:lnTo>
                <a:lnTo>
                  <a:pt x="67972" y="2850501"/>
                </a:lnTo>
                <a:cubicBezTo>
                  <a:pt x="67972" y="2605726"/>
                  <a:pt x="266401" y="2407297"/>
                  <a:pt x="511176" y="2407297"/>
                </a:cubicBezTo>
                <a:cubicBezTo>
                  <a:pt x="755951" y="2407297"/>
                  <a:pt x="954380" y="2605726"/>
                  <a:pt x="954380" y="2850501"/>
                </a:cubicBezTo>
                <a:lnTo>
                  <a:pt x="1022351" y="2850501"/>
                </a:lnTo>
                <a:lnTo>
                  <a:pt x="1022351" y="170395"/>
                </a:lnTo>
                <a:cubicBezTo>
                  <a:pt x="1022351" y="76288"/>
                  <a:pt x="946063" y="0"/>
                  <a:pt x="851956" y="0"/>
                </a:cubicBezTo>
                <a:lnTo>
                  <a:pt x="170395" y="0"/>
                </a:lnTo>
                <a:cubicBezTo>
                  <a:pt x="76288" y="0"/>
                  <a:pt x="0" y="76288"/>
                  <a:pt x="0" y="17039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cs-CZ" dirty="0"/>
          </a:p>
        </p:txBody>
      </p:sp>
      <p:sp>
        <p:nvSpPr>
          <p:cNvPr id="32" name="nebez latky">
            <a:extLst>
              <a:ext uri="{FF2B5EF4-FFF2-40B4-BE49-F238E27FC236}">
                <a16:creationId xmlns:a16="http://schemas.microsoft.com/office/drawing/2014/main" id="{11BC83D7-5593-431F-835C-20F1FE2C2719}"/>
              </a:ext>
            </a:extLst>
          </p:cNvPr>
          <p:cNvSpPr txBox="1"/>
          <p:nvPr/>
        </p:nvSpPr>
        <p:spPr>
          <a:xfrm>
            <a:off x="932159" y="1592317"/>
            <a:ext cx="1409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Nařízení CLP</a:t>
            </a:r>
            <a:endParaRPr lang="en-US" b="1" dirty="0"/>
          </a:p>
        </p:txBody>
      </p:sp>
      <p:grpSp>
        <p:nvGrpSpPr>
          <p:cNvPr id="128" name="Skupina 127">
            <a:extLst>
              <a:ext uri="{FF2B5EF4-FFF2-40B4-BE49-F238E27FC236}">
                <a16:creationId xmlns:a16="http://schemas.microsoft.com/office/drawing/2014/main" id="{015295AE-D01C-4D60-8C08-85B2D2E5CF44}"/>
              </a:ext>
            </a:extLst>
          </p:cNvPr>
          <p:cNvGrpSpPr/>
          <p:nvPr/>
        </p:nvGrpSpPr>
        <p:grpSpPr>
          <a:xfrm>
            <a:off x="387907" y="3146587"/>
            <a:ext cx="2869549" cy="1530470"/>
            <a:chOff x="2041553" y="3862451"/>
            <a:chExt cx="3259494" cy="125305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29" name="Skupina 128">
              <a:extLst>
                <a:ext uri="{FF2B5EF4-FFF2-40B4-BE49-F238E27FC236}">
                  <a16:creationId xmlns:a16="http://schemas.microsoft.com/office/drawing/2014/main" id="{CBFE6CAB-18C3-4D64-966B-D942505B5233}"/>
                </a:ext>
              </a:extLst>
            </p:cNvPr>
            <p:cNvGrpSpPr/>
            <p:nvPr/>
          </p:nvGrpSpPr>
          <p:grpSpPr>
            <a:xfrm>
              <a:off x="2041553" y="3862451"/>
              <a:ext cx="3259494" cy="1253052"/>
              <a:chOff x="2549071" y="3425825"/>
              <a:chExt cx="3259494" cy="1253052"/>
            </a:xfrm>
          </p:grpSpPr>
          <p:grpSp>
            <p:nvGrpSpPr>
              <p:cNvPr id="131" name="Skupina 130">
                <a:extLst>
                  <a:ext uri="{FF2B5EF4-FFF2-40B4-BE49-F238E27FC236}">
                    <a16:creationId xmlns:a16="http://schemas.microsoft.com/office/drawing/2014/main" id="{0A74EF50-D7CE-4B80-9C83-0723A7EF7A86}"/>
                  </a:ext>
                </a:extLst>
              </p:cNvPr>
              <p:cNvGrpSpPr/>
              <p:nvPr/>
            </p:nvGrpSpPr>
            <p:grpSpPr>
              <a:xfrm>
                <a:off x="2549071" y="3425825"/>
                <a:ext cx="3259494" cy="1096347"/>
                <a:chOff x="1588408" y="3341460"/>
                <a:chExt cx="3213231" cy="1096347"/>
              </a:xfrm>
            </p:grpSpPr>
            <p:sp>
              <p:nvSpPr>
                <p:cNvPr id="133" name="Obdélník: se zakulacenými horními rohy 132">
                  <a:extLst>
                    <a:ext uri="{FF2B5EF4-FFF2-40B4-BE49-F238E27FC236}">
                      <a16:creationId xmlns:a16="http://schemas.microsoft.com/office/drawing/2014/main" id="{1FF5F603-D582-4F6E-9616-85231BCE6FCD}"/>
                    </a:ext>
                  </a:extLst>
                </p:cNvPr>
                <p:cNvSpPr/>
                <p:nvPr/>
              </p:nvSpPr>
              <p:spPr>
                <a:xfrm rot="5400000">
                  <a:off x="2646850" y="2283018"/>
                  <a:ext cx="1096347" cy="3213231"/>
                </a:xfrm>
                <a:prstGeom prst="round2SameRect">
                  <a:avLst/>
                </a:prstGeom>
                <a:solidFill>
                  <a:schemeClr val="bg1"/>
                </a:solidFill>
                <a:ln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34" name="Volný tvar: obrazec 133">
                  <a:extLst>
                    <a:ext uri="{FF2B5EF4-FFF2-40B4-BE49-F238E27FC236}">
                      <a16:creationId xmlns:a16="http://schemas.microsoft.com/office/drawing/2014/main" id="{2D1E822C-8116-4B82-B99C-FEB1F34DDF7C}"/>
                    </a:ext>
                  </a:extLst>
                </p:cNvPr>
                <p:cNvSpPr/>
                <p:nvPr/>
              </p:nvSpPr>
              <p:spPr>
                <a:xfrm rot="5400000">
                  <a:off x="3970695" y="3606863"/>
                  <a:ext cx="1096347" cy="565541"/>
                </a:xfrm>
                <a:custGeom>
                  <a:avLst/>
                  <a:gdLst>
                    <a:gd name="connsiteX0" fmla="*/ 0 w 1096347"/>
                    <a:gd name="connsiteY0" fmla="*/ 565541 h 565541"/>
                    <a:gd name="connsiteX1" fmla="*/ 0 w 1096347"/>
                    <a:gd name="connsiteY1" fmla="*/ 182728 h 565541"/>
                    <a:gd name="connsiteX2" fmla="*/ 182728 w 1096347"/>
                    <a:gd name="connsiteY2" fmla="*/ 0 h 565541"/>
                    <a:gd name="connsiteX3" fmla="*/ 913619 w 1096347"/>
                    <a:gd name="connsiteY3" fmla="*/ 0 h 565541"/>
                    <a:gd name="connsiteX4" fmla="*/ 1096347 w 1096347"/>
                    <a:gd name="connsiteY4" fmla="*/ 182728 h 565541"/>
                    <a:gd name="connsiteX5" fmla="*/ 1096347 w 1096347"/>
                    <a:gd name="connsiteY5" fmla="*/ 565541 h 56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96347" h="565541">
                      <a:moveTo>
                        <a:pt x="0" y="565541"/>
                      </a:moveTo>
                      <a:lnTo>
                        <a:pt x="0" y="182728"/>
                      </a:lnTo>
                      <a:cubicBezTo>
                        <a:pt x="0" y="81810"/>
                        <a:pt x="81810" y="0"/>
                        <a:pt x="182728" y="0"/>
                      </a:cubicBezTo>
                      <a:lnTo>
                        <a:pt x="913619" y="0"/>
                      </a:lnTo>
                      <a:cubicBezTo>
                        <a:pt x="1014537" y="0"/>
                        <a:pt x="1096347" y="81810"/>
                        <a:pt x="1096347" y="182728"/>
                      </a:cubicBezTo>
                      <a:lnTo>
                        <a:pt x="1096347" y="565541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cs-CZ" dirty="0"/>
                </a:p>
              </p:txBody>
            </p:sp>
          </p:grpSp>
          <p:sp>
            <p:nvSpPr>
              <p:cNvPr id="132" name="TextovéPole 131">
                <a:extLst>
                  <a:ext uri="{FF2B5EF4-FFF2-40B4-BE49-F238E27FC236}">
                    <a16:creationId xmlns:a16="http://schemas.microsoft.com/office/drawing/2014/main" id="{8EC4C841-0A8A-4440-8D3B-6C8522243B6B}"/>
                  </a:ext>
                </a:extLst>
              </p:cNvPr>
              <p:cNvSpPr txBox="1"/>
              <p:nvPr/>
            </p:nvSpPr>
            <p:spPr>
              <a:xfrm>
                <a:off x="2791878" y="3544931"/>
                <a:ext cx="2381723" cy="11339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err="1"/>
                  <a:t>Látka</a:t>
                </a:r>
                <a:r>
                  <a:rPr lang="en-US" sz="1100" dirty="0"/>
                  <a:t> </a:t>
                </a:r>
                <a:r>
                  <a:rPr lang="en-US" sz="1100" dirty="0" err="1"/>
                  <a:t>nebo</a:t>
                </a:r>
                <a:r>
                  <a:rPr lang="en-US" sz="1100" dirty="0"/>
                  <a:t> </a:t>
                </a:r>
                <a:r>
                  <a:rPr lang="en-US" sz="1100" dirty="0" err="1"/>
                  <a:t>směs</a:t>
                </a:r>
                <a:r>
                  <a:rPr lang="en-US" sz="1100" dirty="0"/>
                  <a:t>, </a:t>
                </a:r>
                <a:r>
                  <a:rPr lang="en-US" sz="1100" dirty="0" err="1"/>
                  <a:t>která</a:t>
                </a:r>
                <a:r>
                  <a:rPr lang="en-US" sz="1100" dirty="0"/>
                  <a:t> </a:t>
                </a:r>
                <a:r>
                  <a:rPr lang="en-US" sz="1100" dirty="0" err="1"/>
                  <a:t>splňuje</a:t>
                </a:r>
                <a:r>
                  <a:rPr lang="en-US" sz="1100" dirty="0"/>
                  <a:t> </a:t>
                </a:r>
                <a:r>
                  <a:rPr lang="en-US" sz="1100" dirty="0" err="1"/>
                  <a:t>kritéria</a:t>
                </a:r>
                <a:r>
                  <a:rPr lang="en-US" sz="1100" dirty="0"/>
                  <a:t> </a:t>
                </a:r>
                <a:r>
                  <a:rPr lang="en-US" sz="1100" dirty="0" err="1"/>
                  <a:t>týkající</a:t>
                </a:r>
                <a:r>
                  <a:rPr lang="en-US" sz="1100" dirty="0"/>
                  <a:t> se </a:t>
                </a:r>
                <a:r>
                  <a:rPr lang="en-US" sz="1100" dirty="0" err="1"/>
                  <a:t>fyzikální</a:t>
                </a:r>
                <a:r>
                  <a:rPr lang="cs-CZ" sz="1100" dirty="0"/>
                  <a:t> nebezpečnosti</a:t>
                </a:r>
                <a:r>
                  <a:rPr lang="en-US" sz="1100" dirty="0"/>
                  <a:t>, </a:t>
                </a:r>
                <a:r>
                  <a:rPr lang="en-US" sz="1100" dirty="0" err="1"/>
                  <a:t>nebezpečnosti</a:t>
                </a:r>
                <a:r>
                  <a:rPr lang="en-US" sz="1100" dirty="0"/>
                  <a:t> pro </a:t>
                </a:r>
                <a:r>
                  <a:rPr lang="en-US" sz="1100" dirty="0" err="1"/>
                  <a:t>zdraví</a:t>
                </a:r>
                <a:r>
                  <a:rPr lang="en-US" sz="1100" dirty="0"/>
                  <a:t> </a:t>
                </a:r>
                <a:r>
                  <a:rPr lang="en-US" sz="1100" dirty="0" err="1"/>
                  <a:t>nebo</a:t>
                </a:r>
                <a:r>
                  <a:rPr lang="cs-CZ" sz="1100" dirty="0"/>
                  <a:t> </a:t>
                </a:r>
                <a:r>
                  <a:rPr lang="en-US" sz="1100" dirty="0" err="1"/>
                  <a:t>nebezpečnosti</a:t>
                </a:r>
                <a:r>
                  <a:rPr lang="cs-CZ" sz="1100" dirty="0"/>
                  <a:t> </a:t>
                </a:r>
                <a:r>
                  <a:rPr lang="en-US" sz="1100" dirty="0"/>
                  <a:t>pro </a:t>
                </a:r>
                <a:r>
                  <a:rPr lang="en-US" sz="1100" dirty="0" err="1"/>
                  <a:t>životní</a:t>
                </a:r>
                <a:r>
                  <a:rPr lang="en-US" sz="1100" dirty="0"/>
                  <a:t> </a:t>
                </a:r>
                <a:r>
                  <a:rPr lang="en-US" sz="1100" dirty="0" err="1"/>
                  <a:t>prostředí</a:t>
                </a:r>
                <a:r>
                  <a:rPr lang="en-US" sz="1100" dirty="0"/>
                  <a:t> </a:t>
                </a:r>
                <a:r>
                  <a:rPr lang="en-US" sz="1100" dirty="0" err="1"/>
                  <a:t>stanovená</a:t>
                </a:r>
                <a:r>
                  <a:rPr lang="cs-CZ" sz="1100" dirty="0"/>
                  <a:t> nařízením CLP.</a:t>
                </a:r>
                <a:endParaRPr lang="en-US" sz="1100" dirty="0"/>
              </a:p>
              <a:p>
                <a:pPr algn="just"/>
                <a:endParaRPr lang="cs-CZ" dirty="0"/>
              </a:p>
            </p:txBody>
          </p:sp>
        </p:grpSp>
        <p:pic>
          <p:nvPicPr>
            <p:cNvPr id="130" name="Grafický objekt 129" descr="Šipky ve tvaru V se souvislou výplní">
              <a:extLst>
                <a:ext uri="{FF2B5EF4-FFF2-40B4-BE49-F238E27FC236}">
                  <a16:creationId xmlns:a16="http://schemas.microsoft.com/office/drawing/2014/main" id="{EAF4B53D-A9B0-48C2-94F2-2060AC2AC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788643" y="4206377"/>
              <a:ext cx="451124" cy="396311"/>
            </a:xfrm>
            <a:prstGeom prst="rect">
              <a:avLst/>
            </a:prstGeom>
          </p:spPr>
        </p:pic>
      </p:grpSp>
      <p:sp>
        <p:nvSpPr>
          <p:cNvPr id="135" name="Volný tvar: obrazec 134">
            <a:extLst>
              <a:ext uri="{FF2B5EF4-FFF2-40B4-BE49-F238E27FC236}">
                <a16:creationId xmlns:a16="http://schemas.microsoft.com/office/drawing/2014/main" id="{AB082734-9BA1-44A6-B9A3-A67DF44F9390}"/>
              </a:ext>
            </a:extLst>
          </p:cNvPr>
          <p:cNvSpPr/>
          <p:nvPr/>
        </p:nvSpPr>
        <p:spPr>
          <a:xfrm rot="16200000" flipH="1">
            <a:off x="811432" y="2290543"/>
            <a:ext cx="1734524" cy="3016265"/>
          </a:xfrm>
          <a:custGeom>
            <a:avLst/>
            <a:gdLst>
              <a:gd name="connsiteX0" fmla="*/ 0 w 1268963"/>
              <a:gd name="connsiteY0" fmla="*/ 211498 h 3069771"/>
              <a:gd name="connsiteX1" fmla="*/ 0 w 1268963"/>
              <a:gd name="connsiteY1" fmla="*/ 3069771 h 3069771"/>
              <a:gd name="connsiteX2" fmla="*/ 191277 w 1268963"/>
              <a:gd name="connsiteY2" fmla="*/ 3069771 h 3069771"/>
              <a:gd name="connsiteX3" fmla="*/ 634481 w 1268963"/>
              <a:gd name="connsiteY3" fmla="*/ 2626567 h 3069771"/>
              <a:gd name="connsiteX4" fmla="*/ 1077685 w 1268963"/>
              <a:gd name="connsiteY4" fmla="*/ 3069771 h 3069771"/>
              <a:gd name="connsiteX5" fmla="*/ 1268963 w 1268963"/>
              <a:gd name="connsiteY5" fmla="*/ 3069771 h 3069771"/>
              <a:gd name="connsiteX6" fmla="*/ 1268963 w 1268963"/>
              <a:gd name="connsiteY6" fmla="*/ 211498 h 3069771"/>
              <a:gd name="connsiteX7" fmla="*/ 1057465 w 1268963"/>
              <a:gd name="connsiteY7" fmla="*/ 0 h 3069771"/>
              <a:gd name="connsiteX8" fmla="*/ 211498 w 1268963"/>
              <a:gd name="connsiteY8" fmla="*/ 0 h 3069771"/>
              <a:gd name="connsiteX9" fmla="*/ 0 w 1268963"/>
              <a:gd name="connsiteY9" fmla="*/ 211498 h 306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8963" h="3069771">
                <a:moveTo>
                  <a:pt x="0" y="211498"/>
                </a:moveTo>
                <a:lnTo>
                  <a:pt x="0" y="3069771"/>
                </a:lnTo>
                <a:lnTo>
                  <a:pt x="191277" y="3069771"/>
                </a:lnTo>
                <a:cubicBezTo>
                  <a:pt x="191277" y="2824996"/>
                  <a:pt x="389706" y="2626567"/>
                  <a:pt x="634481" y="2626567"/>
                </a:cubicBezTo>
                <a:cubicBezTo>
                  <a:pt x="879256" y="2626567"/>
                  <a:pt x="1077685" y="2824996"/>
                  <a:pt x="1077685" y="3069771"/>
                </a:cubicBezTo>
                <a:lnTo>
                  <a:pt x="1268963" y="3069771"/>
                </a:lnTo>
                <a:lnTo>
                  <a:pt x="1268963" y="211498"/>
                </a:lnTo>
                <a:cubicBezTo>
                  <a:pt x="1268963" y="94691"/>
                  <a:pt x="1174272" y="0"/>
                  <a:pt x="1057465" y="0"/>
                </a:cubicBezTo>
                <a:lnTo>
                  <a:pt x="211498" y="0"/>
                </a:lnTo>
                <a:cubicBezTo>
                  <a:pt x="94691" y="0"/>
                  <a:pt x="0" y="94691"/>
                  <a:pt x="0" y="211498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cs-CZ" dirty="0"/>
          </a:p>
        </p:txBody>
      </p:sp>
      <p:sp>
        <p:nvSpPr>
          <p:cNvPr id="136" name="Volný tvar: obrazec 135">
            <a:extLst>
              <a:ext uri="{FF2B5EF4-FFF2-40B4-BE49-F238E27FC236}">
                <a16:creationId xmlns:a16="http://schemas.microsoft.com/office/drawing/2014/main" id="{8705D0AE-909A-4D01-9C45-44FB3917576A}"/>
              </a:ext>
            </a:extLst>
          </p:cNvPr>
          <p:cNvSpPr/>
          <p:nvPr/>
        </p:nvSpPr>
        <p:spPr>
          <a:xfrm rot="16200000" flipH="1">
            <a:off x="988492" y="2394874"/>
            <a:ext cx="1473146" cy="2793123"/>
          </a:xfrm>
          <a:custGeom>
            <a:avLst/>
            <a:gdLst>
              <a:gd name="connsiteX0" fmla="*/ 0 w 1022351"/>
              <a:gd name="connsiteY0" fmla="*/ 170395 h 2850501"/>
              <a:gd name="connsiteX1" fmla="*/ 0 w 1022351"/>
              <a:gd name="connsiteY1" fmla="*/ 2850501 h 2850501"/>
              <a:gd name="connsiteX2" fmla="*/ 67972 w 1022351"/>
              <a:gd name="connsiteY2" fmla="*/ 2850501 h 2850501"/>
              <a:gd name="connsiteX3" fmla="*/ 511176 w 1022351"/>
              <a:gd name="connsiteY3" fmla="*/ 2407297 h 2850501"/>
              <a:gd name="connsiteX4" fmla="*/ 954380 w 1022351"/>
              <a:gd name="connsiteY4" fmla="*/ 2850501 h 2850501"/>
              <a:gd name="connsiteX5" fmla="*/ 1022351 w 1022351"/>
              <a:gd name="connsiteY5" fmla="*/ 2850501 h 2850501"/>
              <a:gd name="connsiteX6" fmla="*/ 1022351 w 1022351"/>
              <a:gd name="connsiteY6" fmla="*/ 170395 h 2850501"/>
              <a:gd name="connsiteX7" fmla="*/ 851956 w 1022351"/>
              <a:gd name="connsiteY7" fmla="*/ 0 h 2850501"/>
              <a:gd name="connsiteX8" fmla="*/ 170395 w 1022351"/>
              <a:gd name="connsiteY8" fmla="*/ 0 h 2850501"/>
              <a:gd name="connsiteX9" fmla="*/ 0 w 1022351"/>
              <a:gd name="connsiteY9" fmla="*/ 170395 h 2850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22351" h="2850501">
                <a:moveTo>
                  <a:pt x="0" y="170395"/>
                </a:moveTo>
                <a:lnTo>
                  <a:pt x="0" y="2850501"/>
                </a:lnTo>
                <a:lnTo>
                  <a:pt x="67972" y="2850501"/>
                </a:lnTo>
                <a:cubicBezTo>
                  <a:pt x="67972" y="2605726"/>
                  <a:pt x="266401" y="2407297"/>
                  <a:pt x="511176" y="2407297"/>
                </a:cubicBezTo>
                <a:cubicBezTo>
                  <a:pt x="755951" y="2407297"/>
                  <a:pt x="954380" y="2605726"/>
                  <a:pt x="954380" y="2850501"/>
                </a:cubicBezTo>
                <a:lnTo>
                  <a:pt x="1022351" y="2850501"/>
                </a:lnTo>
                <a:lnTo>
                  <a:pt x="1022351" y="170395"/>
                </a:lnTo>
                <a:cubicBezTo>
                  <a:pt x="1022351" y="76288"/>
                  <a:pt x="946063" y="0"/>
                  <a:pt x="851956" y="0"/>
                </a:cubicBezTo>
                <a:lnTo>
                  <a:pt x="170395" y="0"/>
                </a:lnTo>
                <a:cubicBezTo>
                  <a:pt x="76288" y="0"/>
                  <a:pt x="0" y="76288"/>
                  <a:pt x="0" y="17039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cs-CZ"/>
          </a:p>
        </p:txBody>
      </p:sp>
      <p:sp>
        <p:nvSpPr>
          <p:cNvPr id="138" name="nebez latky">
            <a:extLst>
              <a:ext uri="{FF2B5EF4-FFF2-40B4-BE49-F238E27FC236}">
                <a16:creationId xmlns:a16="http://schemas.microsoft.com/office/drawing/2014/main" id="{F6679343-CE53-4C77-B59F-E279A69BFFF6}"/>
              </a:ext>
            </a:extLst>
          </p:cNvPr>
          <p:cNvSpPr txBox="1"/>
          <p:nvPr/>
        </p:nvSpPr>
        <p:spPr>
          <a:xfrm>
            <a:off x="274086" y="3599329"/>
            <a:ext cx="2484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Nebezpečná látka/směs</a:t>
            </a:r>
            <a:endParaRPr lang="en-US" b="1" dirty="0"/>
          </a:p>
        </p:txBody>
      </p:sp>
      <p:grpSp>
        <p:nvGrpSpPr>
          <p:cNvPr id="139" name="Skupina 138">
            <a:extLst>
              <a:ext uri="{FF2B5EF4-FFF2-40B4-BE49-F238E27FC236}">
                <a16:creationId xmlns:a16="http://schemas.microsoft.com/office/drawing/2014/main" id="{948E9124-6137-488E-BF67-4765091F4AB6}"/>
              </a:ext>
            </a:extLst>
          </p:cNvPr>
          <p:cNvGrpSpPr/>
          <p:nvPr/>
        </p:nvGrpSpPr>
        <p:grpSpPr>
          <a:xfrm>
            <a:off x="393700" y="5107364"/>
            <a:ext cx="2869543" cy="1339072"/>
            <a:chOff x="2041553" y="3862451"/>
            <a:chExt cx="3259495" cy="109634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40" name="Skupina 139">
              <a:extLst>
                <a:ext uri="{FF2B5EF4-FFF2-40B4-BE49-F238E27FC236}">
                  <a16:creationId xmlns:a16="http://schemas.microsoft.com/office/drawing/2014/main" id="{B856C403-641D-443D-8BA9-BE3224181DDF}"/>
                </a:ext>
              </a:extLst>
            </p:cNvPr>
            <p:cNvGrpSpPr/>
            <p:nvPr/>
          </p:nvGrpSpPr>
          <p:grpSpPr>
            <a:xfrm>
              <a:off x="2041553" y="3862451"/>
              <a:ext cx="3259495" cy="1096347"/>
              <a:chOff x="2549071" y="3425825"/>
              <a:chExt cx="3259495" cy="1096347"/>
            </a:xfrm>
          </p:grpSpPr>
          <p:grpSp>
            <p:nvGrpSpPr>
              <p:cNvPr id="142" name="Skupina 141">
                <a:extLst>
                  <a:ext uri="{FF2B5EF4-FFF2-40B4-BE49-F238E27FC236}">
                    <a16:creationId xmlns:a16="http://schemas.microsoft.com/office/drawing/2014/main" id="{E39F8E8C-050A-469D-8F1E-C8E80C4EED50}"/>
                  </a:ext>
                </a:extLst>
              </p:cNvPr>
              <p:cNvGrpSpPr/>
              <p:nvPr/>
            </p:nvGrpSpPr>
            <p:grpSpPr>
              <a:xfrm>
                <a:off x="2549071" y="3425825"/>
                <a:ext cx="3259495" cy="1096347"/>
                <a:chOff x="1588408" y="3341460"/>
                <a:chExt cx="3213232" cy="1096347"/>
              </a:xfrm>
            </p:grpSpPr>
            <p:sp>
              <p:nvSpPr>
                <p:cNvPr id="144" name="Obdélník: se zakulacenými horními rohy 143">
                  <a:extLst>
                    <a:ext uri="{FF2B5EF4-FFF2-40B4-BE49-F238E27FC236}">
                      <a16:creationId xmlns:a16="http://schemas.microsoft.com/office/drawing/2014/main" id="{31C8B03F-71AE-49D6-B0CC-45F6DBBDD6FA}"/>
                    </a:ext>
                  </a:extLst>
                </p:cNvPr>
                <p:cNvSpPr/>
                <p:nvPr/>
              </p:nvSpPr>
              <p:spPr>
                <a:xfrm rot="5400000">
                  <a:off x="2646850" y="2283018"/>
                  <a:ext cx="1096347" cy="3213231"/>
                </a:xfrm>
                <a:prstGeom prst="round2SameRect">
                  <a:avLst/>
                </a:prstGeom>
                <a:solidFill>
                  <a:schemeClr val="bg1"/>
                </a:solidFill>
                <a:ln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45" name="Volný tvar: obrazec 144">
                  <a:extLst>
                    <a:ext uri="{FF2B5EF4-FFF2-40B4-BE49-F238E27FC236}">
                      <a16:creationId xmlns:a16="http://schemas.microsoft.com/office/drawing/2014/main" id="{5B94A327-06CB-403C-9A4E-A01585DA6BC0}"/>
                    </a:ext>
                  </a:extLst>
                </p:cNvPr>
                <p:cNvSpPr/>
                <p:nvPr/>
              </p:nvSpPr>
              <p:spPr>
                <a:xfrm rot="5400000">
                  <a:off x="3970696" y="3606863"/>
                  <a:ext cx="1096347" cy="565541"/>
                </a:xfrm>
                <a:custGeom>
                  <a:avLst/>
                  <a:gdLst>
                    <a:gd name="connsiteX0" fmla="*/ 0 w 1096347"/>
                    <a:gd name="connsiteY0" fmla="*/ 565541 h 565541"/>
                    <a:gd name="connsiteX1" fmla="*/ 0 w 1096347"/>
                    <a:gd name="connsiteY1" fmla="*/ 182728 h 565541"/>
                    <a:gd name="connsiteX2" fmla="*/ 182728 w 1096347"/>
                    <a:gd name="connsiteY2" fmla="*/ 0 h 565541"/>
                    <a:gd name="connsiteX3" fmla="*/ 913619 w 1096347"/>
                    <a:gd name="connsiteY3" fmla="*/ 0 h 565541"/>
                    <a:gd name="connsiteX4" fmla="*/ 1096347 w 1096347"/>
                    <a:gd name="connsiteY4" fmla="*/ 182728 h 565541"/>
                    <a:gd name="connsiteX5" fmla="*/ 1096347 w 1096347"/>
                    <a:gd name="connsiteY5" fmla="*/ 565541 h 56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96347" h="565541">
                      <a:moveTo>
                        <a:pt x="0" y="565541"/>
                      </a:moveTo>
                      <a:lnTo>
                        <a:pt x="0" y="182728"/>
                      </a:lnTo>
                      <a:cubicBezTo>
                        <a:pt x="0" y="81810"/>
                        <a:pt x="81810" y="0"/>
                        <a:pt x="182728" y="0"/>
                      </a:cubicBezTo>
                      <a:lnTo>
                        <a:pt x="913619" y="0"/>
                      </a:lnTo>
                      <a:cubicBezTo>
                        <a:pt x="1014537" y="0"/>
                        <a:pt x="1096347" y="81810"/>
                        <a:pt x="1096347" y="182728"/>
                      </a:cubicBezTo>
                      <a:lnTo>
                        <a:pt x="1096347" y="565541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cs-CZ" dirty="0"/>
                </a:p>
              </p:txBody>
            </p:sp>
          </p:grpSp>
          <p:sp>
            <p:nvSpPr>
              <p:cNvPr id="143" name="TextovéPole 142">
                <a:extLst>
                  <a:ext uri="{FF2B5EF4-FFF2-40B4-BE49-F238E27FC236}">
                    <a16:creationId xmlns:a16="http://schemas.microsoft.com/office/drawing/2014/main" id="{8F2CD337-2D55-4104-92F9-47D2CF24C0D0}"/>
                  </a:ext>
                </a:extLst>
              </p:cNvPr>
              <p:cNvSpPr txBox="1"/>
              <p:nvPr/>
            </p:nvSpPr>
            <p:spPr>
              <a:xfrm>
                <a:off x="2853158" y="3651924"/>
                <a:ext cx="2381723" cy="856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100" dirty="0"/>
                  <a:t>P</a:t>
                </a:r>
                <a:r>
                  <a:rPr lang="en-US" sz="1100" dirty="0" err="1"/>
                  <a:t>ovaha</a:t>
                </a:r>
                <a:r>
                  <a:rPr lang="en-US" sz="1100" dirty="0"/>
                  <a:t> </a:t>
                </a:r>
                <a:r>
                  <a:rPr lang="en-US" sz="1100" dirty="0" err="1"/>
                  <a:t>fyzikální</a:t>
                </a:r>
                <a:r>
                  <a:rPr lang="en-US" sz="1100" dirty="0"/>
                  <a:t> </a:t>
                </a:r>
                <a:r>
                  <a:rPr lang="en-US" sz="1100" dirty="0" err="1"/>
                  <a:t>nebezpečnosti</a:t>
                </a:r>
                <a:r>
                  <a:rPr lang="en-US" sz="1100" dirty="0"/>
                  <a:t>,</a:t>
                </a:r>
              </a:p>
              <a:p>
                <a:r>
                  <a:rPr lang="en-US" sz="1100" dirty="0" err="1"/>
                  <a:t>nebezpečnosti</a:t>
                </a:r>
                <a:r>
                  <a:rPr lang="en-US" sz="1100" dirty="0"/>
                  <a:t> pro </a:t>
                </a:r>
                <a:r>
                  <a:rPr lang="en-US" sz="1100" dirty="0" err="1"/>
                  <a:t>zdraví</a:t>
                </a:r>
                <a:r>
                  <a:rPr lang="en-US" sz="1100" dirty="0"/>
                  <a:t> </a:t>
                </a:r>
                <a:r>
                  <a:rPr lang="en-US" sz="1100" dirty="0" err="1"/>
                  <a:t>či</a:t>
                </a:r>
                <a:r>
                  <a:rPr lang="en-US" sz="1100" dirty="0"/>
                  <a:t> </a:t>
                </a:r>
                <a:r>
                  <a:rPr lang="en-US" sz="1100" dirty="0" err="1"/>
                  <a:t>nebezpečnosti</a:t>
                </a:r>
                <a:r>
                  <a:rPr lang="en-US" sz="1100" dirty="0"/>
                  <a:t> pro </a:t>
                </a:r>
                <a:r>
                  <a:rPr lang="en-US" sz="1100" dirty="0" err="1"/>
                  <a:t>životní</a:t>
                </a:r>
                <a:r>
                  <a:rPr lang="cs-CZ" sz="1100" dirty="0"/>
                  <a:t> p</a:t>
                </a:r>
                <a:r>
                  <a:rPr lang="en-US" sz="1100" dirty="0" err="1"/>
                  <a:t>rostředí</a:t>
                </a:r>
                <a:r>
                  <a:rPr lang="cs-CZ" sz="1100" dirty="0"/>
                  <a:t>.</a:t>
                </a:r>
                <a:endParaRPr lang="en-US" sz="1100" dirty="0"/>
              </a:p>
              <a:p>
                <a:pPr algn="just"/>
                <a:endParaRPr lang="cs-CZ" dirty="0"/>
              </a:p>
            </p:txBody>
          </p:sp>
        </p:grpSp>
        <p:pic>
          <p:nvPicPr>
            <p:cNvPr id="141" name="Grafický objekt 140" descr="Šipky ve tvaru V se souvislou výplní">
              <a:extLst>
                <a:ext uri="{FF2B5EF4-FFF2-40B4-BE49-F238E27FC236}">
                  <a16:creationId xmlns:a16="http://schemas.microsoft.com/office/drawing/2014/main" id="{7083D10B-92C0-426A-9CF8-3300121048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788643" y="4206377"/>
              <a:ext cx="451124" cy="396311"/>
            </a:xfrm>
            <a:prstGeom prst="rect">
              <a:avLst/>
            </a:prstGeom>
          </p:spPr>
        </p:pic>
      </p:grpSp>
      <p:sp>
        <p:nvSpPr>
          <p:cNvPr id="146" name="Volný tvar: obrazec 145">
            <a:extLst>
              <a:ext uri="{FF2B5EF4-FFF2-40B4-BE49-F238E27FC236}">
                <a16:creationId xmlns:a16="http://schemas.microsoft.com/office/drawing/2014/main" id="{837F9E57-6EC6-4F57-9106-ECE7140F577F}"/>
              </a:ext>
            </a:extLst>
          </p:cNvPr>
          <p:cNvSpPr/>
          <p:nvPr/>
        </p:nvSpPr>
        <p:spPr>
          <a:xfrm rot="16200000" flipH="1">
            <a:off x="822680" y="4277653"/>
            <a:ext cx="1734524" cy="3016265"/>
          </a:xfrm>
          <a:custGeom>
            <a:avLst/>
            <a:gdLst>
              <a:gd name="connsiteX0" fmla="*/ 0 w 1268963"/>
              <a:gd name="connsiteY0" fmla="*/ 211498 h 3069771"/>
              <a:gd name="connsiteX1" fmla="*/ 0 w 1268963"/>
              <a:gd name="connsiteY1" fmla="*/ 3069771 h 3069771"/>
              <a:gd name="connsiteX2" fmla="*/ 191277 w 1268963"/>
              <a:gd name="connsiteY2" fmla="*/ 3069771 h 3069771"/>
              <a:gd name="connsiteX3" fmla="*/ 634481 w 1268963"/>
              <a:gd name="connsiteY3" fmla="*/ 2626567 h 3069771"/>
              <a:gd name="connsiteX4" fmla="*/ 1077685 w 1268963"/>
              <a:gd name="connsiteY4" fmla="*/ 3069771 h 3069771"/>
              <a:gd name="connsiteX5" fmla="*/ 1268963 w 1268963"/>
              <a:gd name="connsiteY5" fmla="*/ 3069771 h 3069771"/>
              <a:gd name="connsiteX6" fmla="*/ 1268963 w 1268963"/>
              <a:gd name="connsiteY6" fmla="*/ 211498 h 3069771"/>
              <a:gd name="connsiteX7" fmla="*/ 1057465 w 1268963"/>
              <a:gd name="connsiteY7" fmla="*/ 0 h 3069771"/>
              <a:gd name="connsiteX8" fmla="*/ 211498 w 1268963"/>
              <a:gd name="connsiteY8" fmla="*/ 0 h 3069771"/>
              <a:gd name="connsiteX9" fmla="*/ 0 w 1268963"/>
              <a:gd name="connsiteY9" fmla="*/ 211498 h 306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8963" h="3069771">
                <a:moveTo>
                  <a:pt x="0" y="211498"/>
                </a:moveTo>
                <a:lnTo>
                  <a:pt x="0" y="3069771"/>
                </a:lnTo>
                <a:lnTo>
                  <a:pt x="191277" y="3069771"/>
                </a:lnTo>
                <a:cubicBezTo>
                  <a:pt x="191277" y="2824996"/>
                  <a:pt x="389706" y="2626567"/>
                  <a:pt x="634481" y="2626567"/>
                </a:cubicBezTo>
                <a:cubicBezTo>
                  <a:pt x="879256" y="2626567"/>
                  <a:pt x="1077685" y="2824996"/>
                  <a:pt x="1077685" y="3069771"/>
                </a:cubicBezTo>
                <a:lnTo>
                  <a:pt x="1268963" y="3069771"/>
                </a:lnTo>
                <a:lnTo>
                  <a:pt x="1268963" y="211498"/>
                </a:lnTo>
                <a:cubicBezTo>
                  <a:pt x="1268963" y="94691"/>
                  <a:pt x="1174272" y="0"/>
                  <a:pt x="1057465" y="0"/>
                </a:cubicBezTo>
                <a:lnTo>
                  <a:pt x="211498" y="0"/>
                </a:lnTo>
                <a:cubicBezTo>
                  <a:pt x="94691" y="0"/>
                  <a:pt x="0" y="94691"/>
                  <a:pt x="0" y="211498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cs-CZ" dirty="0"/>
          </a:p>
        </p:txBody>
      </p:sp>
      <p:sp>
        <p:nvSpPr>
          <p:cNvPr id="147" name="Volný tvar: obrazec 146">
            <a:extLst>
              <a:ext uri="{FF2B5EF4-FFF2-40B4-BE49-F238E27FC236}">
                <a16:creationId xmlns:a16="http://schemas.microsoft.com/office/drawing/2014/main" id="{AEC00B15-DB0A-419D-A94F-89680E0583A3}"/>
              </a:ext>
            </a:extLst>
          </p:cNvPr>
          <p:cNvSpPr/>
          <p:nvPr/>
        </p:nvSpPr>
        <p:spPr>
          <a:xfrm rot="16200000" flipH="1">
            <a:off x="999740" y="4381984"/>
            <a:ext cx="1473146" cy="2793123"/>
          </a:xfrm>
          <a:custGeom>
            <a:avLst/>
            <a:gdLst>
              <a:gd name="connsiteX0" fmla="*/ 0 w 1022351"/>
              <a:gd name="connsiteY0" fmla="*/ 170395 h 2850501"/>
              <a:gd name="connsiteX1" fmla="*/ 0 w 1022351"/>
              <a:gd name="connsiteY1" fmla="*/ 2850501 h 2850501"/>
              <a:gd name="connsiteX2" fmla="*/ 67972 w 1022351"/>
              <a:gd name="connsiteY2" fmla="*/ 2850501 h 2850501"/>
              <a:gd name="connsiteX3" fmla="*/ 511176 w 1022351"/>
              <a:gd name="connsiteY3" fmla="*/ 2407297 h 2850501"/>
              <a:gd name="connsiteX4" fmla="*/ 954380 w 1022351"/>
              <a:gd name="connsiteY4" fmla="*/ 2850501 h 2850501"/>
              <a:gd name="connsiteX5" fmla="*/ 1022351 w 1022351"/>
              <a:gd name="connsiteY5" fmla="*/ 2850501 h 2850501"/>
              <a:gd name="connsiteX6" fmla="*/ 1022351 w 1022351"/>
              <a:gd name="connsiteY6" fmla="*/ 170395 h 2850501"/>
              <a:gd name="connsiteX7" fmla="*/ 851956 w 1022351"/>
              <a:gd name="connsiteY7" fmla="*/ 0 h 2850501"/>
              <a:gd name="connsiteX8" fmla="*/ 170395 w 1022351"/>
              <a:gd name="connsiteY8" fmla="*/ 0 h 2850501"/>
              <a:gd name="connsiteX9" fmla="*/ 0 w 1022351"/>
              <a:gd name="connsiteY9" fmla="*/ 170395 h 2850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22351" h="2850501">
                <a:moveTo>
                  <a:pt x="0" y="170395"/>
                </a:moveTo>
                <a:lnTo>
                  <a:pt x="0" y="2850501"/>
                </a:lnTo>
                <a:lnTo>
                  <a:pt x="67972" y="2850501"/>
                </a:lnTo>
                <a:cubicBezTo>
                  <a:pt x="67972" y="2605726"/>
                  <a:pt x="266401" y="2407297"/>
                  <a:pt x="511176" y="2407297"/>
                </a:cubicBezTo>
                <a:cubicBezTo>
                  <a:pt x="755951" y="2407297"/>
                  <a:pt x="954380" y="2605726"/>
                  <a:pt x="954380" y="2850501"/>
                </a:cubicBezTo>
                <a:lnTo>
                  <a:pt x="1022351" y="2850501"/>
                </a:lnTo>
                <a:lnTo>
                  <a:pt x="1022351" y="170395"/>
                </a:lnTo>
                <a:cubicBezTo>
                  <a:pt x="1022351" y="76288"/>
                  <a:pt x="946063" y="0"/>
                  <a:pt x="851956" y="0"/>
                </a:cubicBezTo>
                <a:lnTo>
                  <a:pt x="170395" y="0"/>
                </a:lnTo>
                <a:cubicBezTo>
                  <a:pt x="76288" y="0"/>
                  <a:pt x="0" y="76288"/>
                  <a:pt x="0" y="17039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cs-CZ"/>
          </a:p>
        </p:txBody>
      </p:sp>
      <p:sp>
        <p:nvSpPr>
          <p:cNvPr id="148" name="nebez latky">
            <a:extLst>
              <a:ext uri="{FF2B5EF4-FFF2-40B4-BE49-F238E27FC236}">
                <a16:creationId xmlns:a16="http://schemas.microsoft.com/office/drawing/2014/main" id="{5C693DBB-109D-4A99-AF60-47BEDE3494A4}"/>
              </a:ext>
            </a:extLst>
          </p:cNvPr>
          <p:cNvSpPr txBox="1"/>
          <p:nvPr/>
        </p:nvSpPr>
        <p:spPr>
          <a:xfrm>
            <a:off x="490838" y="5624358"/>
            <a:ext cx="209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Třída nebezpečnosti</a:t>
            </a:r>
            <a:endParaRPr lang="en-US" b="1" dirty="0"/>
          </a:p>
        </p:txBody>
      </p:sp>
      <p:grpSp>
        <p:nvGrpSpPr>
          <p:cNvPr id="149" name="Skupina 148">
            <a:extLst>
              <a:ext uri="{FF2B5EF4-FFF2-40B4-BE49-F238E27FC236}">
                <a16:creationId xmlns:a16="http://schemas.microsoft.com/office/drawing/2014/main" id="{D3C55FC0-F4F5-4B34-9A8D-51CD591B4FE3}"/>
              </a:ext>
            </a:extLst>
          </p:cNvPr>
          <p:cNvGrpSpPr/>
          <p:nvPr/>
        </p:nvGrpSpPr>
        <p:grpSpPr>
          <a:xfrm>
            <a:off x="6080331" y="1146631"/>
            <a:ext cx="2869542" cy="1339072"/>
            <a:chOff x="2041553" y="3862451"/>
            <a:chExt cx="3259494" cy="109634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50" name="Skupina 149">
              <a:extLst>
                <a:ext uri="{FF2B5EF4-FFF2-40B4-BE49-F238E27FC236}">
                  <a16:creationId xmlns:a16="http://schemas.microsoft.com/office/drawing/2014/main" id="{2A4C5E93-19EC-4869-B987-9EE475D8D3FE}"/>
                </a:ext>
              </a:extLst>
            </p:cNvPr>
            <p:cNvGrpSpPr/>
            <p:nvPr/>
          </p:nvGrpSpPr>
          <p:grpSpPr>
            <a:xfrm>
              <a:off x="2041553" y="3862451"/>
              <a:ext cx="3259494" cy="1096347"/>
              <a:chOff x="2549071" y="3425825"/>
              <a:chExt cx="3259494" cy="1096347"/>
            </a:xfrm>
          </p:grpSpPr>
          <p:grpSp>
            <p:nvGrpSpPr>
              <p:cNvPr id="152" name="Skupina 151">
                <a:extLst>
                  <a:ext uri="{FF2B5EF4-FFF2-40B4-BE49-F238E27FC236}">
                    <a16:creationId xmlns:a16="http://schemas.microsoft.com/office/drawing/2014/main" id="{7ED8FB27-EB25-4F0C-BE98-607D18D4C78D}"/>
                  </a:ext>
                </a:extLst>
              </p:cNvPr>
              <p:cNvGrpSpPr/>
              <p:nvPr/>
            </p:nvGrpSpPr>
            <p:grpSpPr>
              <a:xfrm>
                <a:off x="2549071" y="3425825"/>
                <a:ext cx="3259494" cy="1096347"/>
                <a:chOff x="1588408" y="3341460"/>
                <a:chExt cx="3213231" cy="1096347"/>
              </a:xfrm>
            </p:grpSpPr>
            <p:sp>
              <p:nvSpPr>
                <p:cNvPr id="154" name="Obdélník: se zakulacenými horními rohy 153">
                  <a:extLst>
                    <a:ext uri="{FF2B5EF4-FFF2-40B4-BE49-F238E27FC236}">
                      <a16:creationId xmlns:a16="http://schemas.microsoft.com/office/drawing/2014/main" id="{ADBA4079-F98E-4D28-8D96-ADA905871E06}"/>
                    </a:ext>
                  </a:extLst>
                </p:cNvPr>
                <p:cNvSpPr/>
                <p:nvPr/>
              </p:nvSpPr>
              <p:spPr>
                <a:xfrm rot="5400000">
                  <a:off x="2646850" y="2283018"/>
                  <a:ext cx="1096347" cy="3213231"/>
                </a:xfrm>
                <a:prstGeom prst="round2SameRect">
                  <a:avLst/>
                </a:prstGeom>
                <a:solidFill>
                  <a:schemeClr val="bg1"/>
                </a:solidFill>
                <a:ln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55" name="Volný tvar: obrazec 154">
                  <a:extLst>
                    <a:ext uri="{FF2B5EF4-FFF2-40B4-BE49-F238E27FC236}">
                      <a16:creationId xmlns:a16="http://schemas.microsoft.com/office/drawing/2014/main" id="{057F90C4-F0D9-428B-A752-AA21A0678E4F}"/>
                    </a:ext>
                  </a:extLst>
                </p:cNvPr>
                <p:cNvSpPr/>
                <p:nvPr/>
              </p:nvSpPr>
              <p:spPr>
                <a:xfrm rot="5400000">
                  <a:off x="3970695" y="3606863"/>
                  <a:ext cx="1096347" cy="565541"/>
                </a:xfrm>
                <a:custGeom>
                  <a:avLst/>
                  <a:gdLst>
                    <a:gd name="connsiteX0" fmla="*/ 0 w 1096347"/>
                    <a:gd name="connsiteY0" fmla="*/ 565541 h 565541"/>
                    <a:gd name="connsiteX1" fmla="*/ 0 w 1096347"/>
                    <a:gd name="connsiteY1" fmla="*/ 182728 h 565541"/>
                    <a:gd name="connsiteX2" fmla="*/ 182728 w 1096347"/>
                    <a:gd name="connsiteY2" fmla="*/ 0 h 565541"/>
                    <a:gd name="connsiteX3" fmla="*/ 913619 w 1096347"/>
                    <a:gd name="connsiteY3" fmla="*/ 0 h 565541"/>
                    <a:gd name="connsiteX4" fmla="*/ 1096347 w 1096347"/>
                    <a:gd name="connsiteY4" fmla="*/ 182728 h 565541"/>
                    <a:gd name="connsiteX5" fmla="*/ 1096347 w 1096347"/>
                    <a:gd name="connsiteY5" fmla="*/ 565541 h 56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96347" h="565541">
                      <a:moveTo>
                        <a:pt x="0" y="565541"/>
                      </a:moveTo>
                      <a:lnTo>
                        <a:pt x="0" y="182728"/>
                      </a:lnTo>
                      <a:cubicBezTo>
                        <a:pt x="0" y="81810"/>
                        <a:pt x="81810" y="0"/>
                        <a:pt x="182728" y="0"/>
                      </a:cubicBezTo>
                      <a:lnTo>
                        <a:pt x="913619" y="0"/>
                      </a:lnTo>
                      <a:cubicBezTo>
                        <a:pt x="1014537" y="0"/>
                        <a:pt x="1096347" y="81810"/>
                        <a:pt x="1096347" y="182728"/>
                      </a:cubicBezTo>
                      <a:lnTo>
                        <a:pt x="1096347" y="565541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cs-CZ" dirty="0"/>
                </a:p>
              </p:txBody>
            </p:sp>
          </p:grpSp>
          <p:sp>
            <p:nvSpPr>
              <p:cNvPr id="153" name="TextovéPole 152">
                <a:extLst>
                  <a:ext uri="{FF2B5EF4-FFF2-40B4-BE49-F238E27FC236}">
                    <a16:creationId xmlns:a16="http://schemas.microsoft.com/office/drawing/2014/main" id="{44282991-8811-4E75-A402-C055C68720CB}"/>
                  </a:ext>
                </a:extLst>
              </p:cNvPr>
              <p:cNvSpPr txBox="1"/>
              <p:nvPr/>
            </p:nvSpPr>
            <p:spPr>
              <a:xfrm>
                <a:off x="2693700" y="3716307"/>
                <a:ext cx="2669714" cy="491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100" dirty="0"/>
                  <a:t>R</a:t>
                </a:r>
                <a:r>
                  <a:rPr lang="en-US" sz="1100" dirty="0" err="1"/>
                  <a:t>ozdělení</a:t>
                </a:r>
                <a:r>
                  <a:rPr lang="en-US" sz="1100" dirty="0"/>
                  <a:t> </a:t>
                </a:r>
                <a:r>
                  <a:rPr lang="en-US" sz="1100" dirty="0" err="1"/>
                  <a:t>kritérií</a:t>
                </a:r>
                <a:r>
                  <a:rPr lang="en-US" sz="1100" dirty="0"/>
                  <a:t> v </a:t>
                </a:r>
                <a:r>
                  <a:rPr lang="en-US" sz="1100" dirty="0" err="1"/>
                  <a:t>rámci</a:t>
                </a:r>
                <a:r>
                  <a:rPr lang="en-US" sz="1100" dirty="0"/>
                  <a:t> </a:t>
                </a:r>
                <a:r>
                  <a:rPr lang="en-US" sz="1100" dirty="0" err="1"/>
                  <a:t>každé</a:t>
                </a:r>
                <a:endParaRPr lang="en-US" sz="1100" dirty="0"/>
              </a:p>
              <a:p>
                <a:r>
                  <a:rPr lang="en-US" sz="1100" dirty="0" err="1"/>
                  <a:t>třídy</a:t>
                </a:r>
                <a:r>
                  <a:rPr lang="en-US" sz="1100" dirty="0"/>
                  <a:t> </a:t>
                </a:r>
                <a:r>
                  <a:rPr lang="en-US" sz="1100" dirty="0" err="1"/>
                  <a:t>nebezpečnosti</a:t>
                </a:r>
                <a:r>
                  <a:rPr lang="en-US" sz="1100" dirty="0"/>
                  <a:t> s </a:t>
                </a:r>
                <a:r>
                  <a:rPr lang="en-US" sz="1100" dirty="0" err="1"/>
                  <a:t>upřesněním</a:t>
                </a:r>
                <a:r>
                  <a:rPr lang="en-US" sz="1100" dirty="0"/>
                  <a:t> </a:t>
                </a:r>
                <a:r>
                  <a:rPr lang="en-US" sz="1100" dirty="0" err="1"/>
                  <a:t>závažnosti</a:t>
                </a:r>
                <a:r>
                  <a:rPr lang="en-US" sz="1100" dirty="0"/>
                  <a:t> </a:t>
                </a:r>
                <a:r>
                  <a:rPr lang="en-US" sz="1100" dirty="0" err="1"/>
                  <a:t>nebezpečnosti</a:t>
                </a:r>
                <a:r>
                  <a:rPr lang="cs-CZ" sz="1100" dirty="0"/>
                  <a:t>.</a:t>
                </a:r>
                <a:endParaRPr lang="en-US" sz="1100" dirty="0"/>
              </a:p>
            </p:txBody>
          </p:sp>
        </p:grpSp>
        <p:pic>
          <p:nvPicPr>
            <p:cNvPr id="151" name="Grafický objekt 150" descr="Šipky ve tvaru V se souvislou výplní">
              <a:extLst>
                <a:ext uri="{FF2B5EF4-FFF2-40B4-BE49-F238E27FC236}">
                  <a16:creationId xmlns:a16="http://schemas.microsoft.com/office/drawing/2014/main" id="{38A4E1BB-A0DF-4E45-8539-E8AB3073B4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788643" y="4206377"/>
              <a:ext cx="451124" cy="396311"/>
            </a:xfrm>
            <a:prstGeom prst="rect">
              <a:avLst/>
            </a:prstGeom>
          </p:spPr>
        </p:pic>
      </p:grpSp>
      <p:sp>
        <p:nvSpPr>
          <p:cNvPr id="156" name="Volný tvar: obrazec 155">
            <a:extLst>
              <a:ext uri="{FF2B5EF4-FFF2-40B4-BE49-F238E27FC236}">
                <a16:creationId xmlns:a16="http://schemas.microsoft.com/office/drawing/2014/main" id="{BFB229FC-B023-498F-9EDB-B0A97301665C}"/>
              </a:ext>
            </a:extLst>
          </p:cNvPr>
          <p:cNvSpPr/>
          <p:nvPr/>
        </p:nvSpPr>
        <p:spPr>
          <a:xfrm rot="16200000" flipH="1">
            <a:off x="6515337" y="293544"/>
            <a:ext cx="1734524" cy="3016265"/>
          </a:xfrm>
          <a:custGeom>
            <a:avLst/>
            <a:gdLst>
              <a:gd name="connsiteX0" fmla="*/ 0 w 1268963"/>
              <a:gd name="connsiteY0" fmla="*/ 211498 h 3069771"/>
              <a:gd name="connsiteX1" fmla="*/ 0 w 1268963"/>
              <a:gd name="connsiteY1" fmla="*/ 3069771 h 3069771"/>
              <a:gd name="connsiteX2" fmla="*/ 191277 w 1268963"/>
              <a:gd name="connsiteY2" fmla="*/ 3069771 h 3069771"/>
              <a:gd name="connsiteX3" fmla="*/ 634481 w 1268963"/>
              <a:gd name="connsiteY3" fmla="*/ 2626567 h 3069771"/>
              <a:gd name="connsiteX4" fmla="*/ 1077685 w 1268963"/>
              <a:gd name="connsiteY4" fmla="*/ 3069771 h 3069771"/>
              <a:gd name="connsiteX5" fmla="*/ 1268963 w 1268963"/>
              <a:gd name="connsiteY5" fmla="*/ 3069771 h 3069771"/>
              <a:gd name="connsiteX6" fmla="*/ 1268963 w 1268963"/>
              <a:gd name="connsiteY6" fmla="*/ 211498 h 3069771"/>
              <a:gd name="connsiteX7" fmla="*/ 1057465 w 1268963"/>
              <a:gd name="connsiteY7" fmla="*/ 0 h 3069771"/>
              <a:gd name="connsiteX8" fmla="*/ 211498 w 1268963"/>
              <a:gd name="connsiteY8" fmla="*/ 0 h 3069771"/>
              <a:gd name="connsiteX9" fmla="*/ 0 w 1268963"/>
              <a:gd name="connsiteY9" fmla="*/ 211498 h 306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8963" h="3069771">
                <a:moveTo>
                  <a:pt x="0" y="211498"/>
                </a:moveTo>
                <a:lnTo>
                  <a:pt x="0" y="3069771"/>
                </a:lnTo>
                <a:lnTo>
                  <a:pt x="191277" y="3069771"/>
                </a:lnTo>
                <a:cubicBezTo>
                  <a:pt x="191277" y="2824996"/>
                  <a:pt x="389706" y="2626567"/>
                  <a:pt x="634481" y="2626567"/>
                </a:cubicBezTo>
                <a:cubicBezTo>
                  <a:pt x="879256" y="2626567"/>
                  <a:pt x="1077685" y="2824996"/>
                  <a:pt x="1077685" y="3069771"/>
                </a:cubicBezTo>
                <a:lnTo>
                  <a:pt x="1268963" y="3069771"/>
                </a:lnTo>
                <a:lnTo>
                  <a:pt x="1268963" y="211498"/>
                </a:lnTo>
                <a:cubicBezTo>
                  <a:pt x="1268963" y="94691"/>
                  <a:pt x="1174272" y="0"/>
                  <a:pt x="1057465" y="0"/>
                </a:cubicBezTo>
                <a:lnTo>
                  <a:pt x="211498" y="0"/>
                </a:lnTo>
                <a:cubicBezTo>
                  <a:pt x="94691" y="0"/>
                  <a:pt x="0" y="94691"/>
                  <a:pt x="0" y="211498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cs-CZ"/>
          </a:p>
        </p:txBody>
      </p:sp>
      <p:sp>
        <p:nvSpPr>
          <p:cNvPr id="157" name="Volný tvar: obrazec 156">
            <a:extLst>
              <a:ext uri="{FF2B5EF4-FFF2-40B4-BE49-F238E27FC236}">
                <a16:creationId xmlns:a16="http://schemas.microsoft.com/office/drawing/2014/main" id="{AB728967-2623-4C3E-8104-2F7B6B99714C}"/>
              </a:ext>
            </a:extLst>
          </p:cNvPr>
          <p:cNvSpPr/>
          <p:nvPr/>
        </p:nvSpPr>
        <p:spPr>
          <a:xfrm rot="16200000" flipH="1">
            <a:off x="6703645" y="419606"/>
            <a:ext cx="1473146" cy="2793123"/>
          </a:xfrm>
          <a:custGeom>
            <a:avLst/>
            <a:gdLst>
              <a:gd name="connsiteX0" fmla="*/ 0 w 1022351"/>
              <a:gd name="connsiteY0" fmla="*/ 170395 h 2850501"/>
              <a:gd name="connsiteX1" fmla="*/ 0 w 1022351"/>
              <a:gd name="connsiteY1" fmla="*/ 2850501 h 2850501"/>
              <a:gd name="connsiteX2" fmla="*/ 67972 w 1022351"/>
              <a:gd name="connsiteY2" fmla="*/ 2850501 h 2850501"/>
              <a:gd name="connsiteX3" fmla="*/ 511176 w 1022351"/>
              <a:gd name="connsiteY3" fmla="*/ 2407297 h 2850501"/>
              <a:gd name="connsiteX4" fmla="*/ 954380 w 1022351"/>
              <a:gd name="connsiteY4" fmla="*/ 2850501 h 2850501"/>
              <a:gd name="connsiteX5" fmla="*/ 1022351 w 1022351"/>
              <a:gd name="connsiteY5" fmla="*/ 2850501 h 2850501"/>
              <a:gd name="connsiteX6" fmla="*/ 1022351 w 1022351"/>
              <a:gd name="connsiteY6" fmla="*/ 170395 h 2850501"/>
              <a:gd name="connsiteX7" fmla="*/ 851956 w 1022351"/>
              <a:gd name="connsiteY7" fmla="*/ 0 h 2850501"/>
              <a:gd name="connsiteX8" fmla="*/ 170395 w 1022351"/>
              <a:gd name="connsiteY8" fmla="*/ 0 h 2850501"/>
              <a:gd name="connsiteX9" fmla="*/ 0 w 1022351"/>
              <a:gd name="connsiteY9" fmla="*/ 170395 h 2850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22351" h="2850501">
                <a:moveTo>
                  <a:pt x="0" y="170395"/>
                </a:moveTo>
                <a:lnTo>
                  <a:pt x="0" y="2850501"/>
                </a:lnTo>
                <a:lnTo>
                  <a:pt x="67972" y="2850501"/>
                </a:lnTo>
                <a:cubicBezTo>
                  <a:pt x="67972" y="2605726"/>
                  <a:pt x="266401" y="2407297"/>
                  <a:pt x="511176" y="2407297"/>
                </a:cubicBezTo>
                <a:cubicBezTo>
                  <a:pt x="755951" y="2407297"/>
                  <a:pt x="954380" y="2605726"/>
                  <a:pt x="954380" y="2850501"/>
                </a:cubicBezTo>
                <a:lnTo>
                  <a:pt x="1022351" y="2850501"/>
                </a:lnTo>
                <a:lnTo>
                  <a:pt x="1022351" y="170395"/>
                </a:lnTo>
                <a:cubicBezTo>
                  <a:pt x="1022351" y="76288"/>
                  <a:pt x="946063" y="0"/>
                  <a:pt x="851956" y="0"/>
                </a:cubicBezTo>
                <a:lnTo>
                  <a:pt x="170395" y="0"/>
                </a:lnTo>
                <a:cubicBezTo>
                  <a:pt x="76288" y="0"/>
                  <a:pt x="0" y="76288"/>
                  <a:pt x="0" y="17039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cs-CZ" dirty="0"/>
          </a:p>
        </p:txBody>
      </p:sp>
      <p:sp>
        <p:nvSpPr>
          <p:cNvPr id="158" name="nebez latky">
            <a:extLst>
              <a:ext uri="{FF2B5EF4-FFF2-40B4-BE49-F238E27FC236}">
                <a16:creationId xmlns:a16="http://schemas.microsoft.com/office/drawing/2014/main" id="{C4747EE1-FCAD-4BD3-8302-680419BCAFB9}"/>
              </a:ext>
            </a:extLst>
          </p:cNvPr>
          <p:cNvSpPr txBox="1"/>
          <p:nvPr/>
        </p:nvSpPr>
        <p:spPr>
          <a:xfrm>
            <a:off x="5984515" y="1617010"/>
            <a:ext cx="286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Kategorie nebezpečnosti</a:t>
            </a:r>
            <a:endParaRPr lang="en-US" b="1" dirty="0"/>
          </a:p>
        </p:txBody>
      </p:sp>
      <p:grpSp>
        <p:nvGrpSpPr>
          <p:cNvPr id="159" name="Skupina 158">
            <a:extLst>
              <a:ext uri="{FF2B5EF4-FFF2-40B4-BE49-F238E27FC236}">
                <a16:creationId xmlns:a16="http://schemas.microsoft.com/office/drawing/2014/main" id="{74D5529B-2BF5-4A09-BBCB-6CB8B675223F}"/>
              </a:ext>
            </a:extLst>
          </p:cNvPr>
          <p:cNvGrpSpPr/>
          <p:nvPr/>
        </p:nvGrpSpPr>
        <p:grpSpPr>
          <a:xfrm>
            <a:off x="6080329" y="3146253"/>
            <a:ext cx="2869542" cy="1339072"/>
            <a:chOff x="2041553" y="3862451"/>
            <a:chExt cx="3259494" cy="109634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60" name="Skupina 159">
              <a:extLst>
                <a:ext uri="{FF2B5EF4-FFF2-40B4-BE49-F238E27FC236}">
                  <a16:creationId xmlns:a16="http://schemas.microsoft.com/office/drawing/2014/main" id="{F4EAC64C-3BB3-4D90-B9AE-8477214BC71B}"/>
                </a:ext>
              </a:extLst>
            </p:cNvPr>
            <p:cNvGrpSpPr/>
            <p:nvPr/>
          </p:nvGrpSpPr>
          <p:grpSpPr>
            <a:xfrm>
              <a:off x="2041553" y="3862451"/>
              <a:ext cx="3259494" cy="1096347"/>
              <a:chOff x="2549071" y="3425825"/>
              <a:chExt cx="3259494" cy="1096347"/>
            </a:xfrm>
          </p:grpSpPr>
          <p:grpSp>
            <p:nvGrpSpPr>
              <p:cNvPr id="162" name="Skupina 161">
                <a:extLst>
                  <a:ext uri="{FF2B5EF4-FFF2-40B4-BE49-F238E27FC236}">
                    <a16:creationId xmlns:a16="http://schemas.microsoft.com/office/drawing/2014/main" id="{1E3286E2-E41A-4D9E-A7DC-AC9DE01EFB68}"/>
                  </a:ext>
                </a:extLst>
              </p:cNvPr>
              <p:cNvGrpSpPr/>
              <p:nvPr/>
            </p:nvGrpSpPr>
            <p:grpSpPr>
              <a:xfrm>
                <a:off x="2549071" y="3425825"/>
                <a:ext cx="3259494" cy="1096347"/>
                <a:chOff x="1588408" y="3341460"/>
                <a:chExt cx="3213231" cy="1096347"/>
              </a:xfrm>
            </p:grpSpPr>
            <p:sp>
              <p:nvSpPr>
                <p:cNvPr id="164" name="Obdélník: se zakulacenými horními rohy 163">
                  <a:extLst>
                    <a:ext uri="{FF2B5EF4-FFF2-40B4-BE49-F238E27FC236}">
                      <a16:creationId xmlns:a16="http://schemas.microsoft.com/office/drawing/2014/main" id="{BFB9B5E7-D137-4C45-AD40-3D60F7EAB770}"/>
                    </a:ext>
                  </a:extLst>
                </p:cNvPr>
                <p:cNvSpPr/>
                <p:nvPr/>
              </p:nvSpPr>
              <p:spPr>
                <a:xfrm rot="5400000">
                  <a:off x="2646850" y="2283018"/>
                  <a:ext cx="1096347" cy="3213231"/>
                </a:xfrm>
                <a:prstGeom prst="round2SameRect">
                  <a:avLst/>
                </a:prstGeom>
                <a:solidFill>
                  <a:schemeClr val="bg1"/>
                </a:solidFill>
                <a:ln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65" name="Volný tvar: obrazec 164">
                  <a:extLst>
                    <a:ext uri="{FF2B5EF4-FFF2-40B4-BE49-F238E27FC236}">
                      <a16:creationId xmlns:a16="http://schemas.microsoft.com/office/drawing/2014/main" id="{EAFEF612-7F3D-4663-BE7C-A41BBC384159}"/>
                    </a:ext>
                  </a:extLst>
                </p:cNvPr>
                <p:cNvSpPr/>
                <p:nvPr/>
              </p:nvSpPr>
              <p:spPr>
                <a:xfrm rot="5400000">
                  <a:off x="3970695" y="3606863"/>
                  <a:ext cx="1096347" cy="565541"/>
                </a:xfrm>
                <a:custGeom>
                  <a:avLst/>
                  <a:gdLst>
                    <a:gd name="connsiteX0" fmla="*/ 0 w 1096347"/>
                    <a:gd name="connsiteY0" fmla="*/ 565541 h 565541"/>
                    <a:gd name="connsiteX1" fmla="*/ 0 w 1096347"/>
                    <a:gd name="connsiteY1" fmla="*/ 182728 h 565541"/>
                    <a:gd name="connsiteX2" fmla="*/ 182728 w 1096347"/>
                    <a:gd name="connsiteY2" fmla="*/ 0 h 565541"/>
                    <a:gd name="connsiteX3" fmla="*/ 913619 w 1096347"/>
                    <a:gd name="connsiteY3" fmla="*/ 0 h 565541"/>
                    <a:gd name="connsiteX4" fmla="*/ 1096347 w 1096347"/>
                    <a:gd name="connsiteY4" fmla="*/ 182728 h 565541"/>
                    <a:gd name="connsiteX5" fmla="*/ 1096347 w 1096347"/>
                    <a:gd name="connsiteY5" fmla="*/ 565541 h 56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96347" h="565541">
                      <a:moveTo>
                        <a:pt x="0" y="565541"/>
                      </a:moveTo>
                      <a:lnTo>
                        <a:pt x="0" y="182728"/>
                      </a:lnTo>
                      <a:cubicBezTo>
                        <a:pt x="0" y="81810"/>
                        <a:pt x="81810" y="0"/>
                        <a:pt x="182728" y="0"/>
                      </a:cubicBezTo>
                      <a:lnTo>
                        <a:pt x="913619" y="0"/>
                      </a:lnTo>
                      <a:cubicBezTo>
                        <a:pt x="1014537" y="0"/>
                        <a:pt x="1096347" y="81810"/>
                        <a:pt x="1096347" y="182728"/>
                      </a:cubicBezTo>
                      <a:lnTo>
                        <a:pt x="1096347" y="565541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cs-CZ" dirty="0"/>
                </a:p>
              </p:txBody>
            </p:sp>
          </p:grpSp>
          <p:sp>
            <p:nvSpPr>
              <p:cNvPr id="163" name="TextovéPole 162">
                <a:extLst>
                  <a:ext uri="{FF2B5EF4-FFF2-40B4-BE49-F238E27FC236}">
                    <a16:creationId xmlns:a16="http://schemas.microsoft.com/office/drawing/2014/main" id="{3D53CB7B-41A9-4791-9280-E04015F061A2}"/>
                  </a:ext>
                </a:extLst>
              </p:cNvPr>
              <p:cNvSpPr txBox="1"/>
              <p:nvPr/>
            </p:nvSpPr>
            <p:spPr>
              <a:xfrm>
                <a:off x="2632347" y="3506408"/>
                <a:ext cx="2669714" cy="9071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100" dirty="0"/>
                  <a:t>S</a:t>
                </a:r>
                <a:r>
                  <a:rPr lang="en-US" sz="1100" dirty="0" err="1"/>
                  <a:t>tandardní</a:t>
                </a:r>
                <a:r>
                  <a:rPr lang="en-US" sz="1100" dirty="0"/>
                  <a:t> </a:t>
                </a:r>
                <a:r>
                  <a:rPr lang="en-US" sz="1100" dirty="0" err="1"/>
                  <a:t>vět</a:t>
                </a:r>
                <a:r>
                  <a:rPr lang="cs-CZ" sz="1100" dirty="0"/>
                  <a:t>a</a:t>
                </a:r>
                <a:r>
                  <a:rPr lang="en-US" sz="1100" dirty="0"/>
                  <a:t> o </a:t>
                </a:r>
                <a:r>
                  <a:rPr lang="en-US" sz="1100" dirty="0" err="1"/>
                  <a:t>nebezpečnosti</a:t>
                </a:r>
                <a:r>
                  <a:rPr lang="cs-CZ" sz="1100" dirty="0"/>
                  <a:t> - </a:t>
                </a:r>
                <a:r>
                  <a:rPr lang="en-US" sz="1100" dirty="0" err="1"/>
                  <a:t>věta</a:t>
                </a:r>
                <a:r>
                  <a:rPr lang="en-US" sz="1100" dirty="0"/>
                  <a:t> </a:t>
                </a:r>
                <a:r>
                  <a:rPr lang="en-US" sz="1100" dirty="0" err="1"/>
                  <a:t>přiřazená</a:t>
                </a:r>
                <a:r>
                  <a:rPr lang="en-US" sz="1100" dirty="0"/>
                  <a:t> </a:t>
                </a:r>
                <a:r>
                  <a:rPr lang="en-US" sz="1100" dirty="0" err="1"/>
                  <a:t>dané</a:t>
                </a:r>
                <a:r>
                  <a:rPr lang="cs-CZ" sz="1100" dirty="0"/>
                  <a:t> </a:t>
                </a:r>
                <a:r>
                  <a:rPr lang="pl-PL" sz="1100" dirty="0"/>
                  <a:t>třídě a kategorii nebezpečnosti, která popisuje povahu</a:t>
                </a:r>
              </a:p>
              <a:p>
                <a:r>
                  <a:rPr lang="en-US" sz="1100" dirty="0" err="1"/>
                  <a:t>nebezpečnosti</a:t>
                </a:r>
                <a:r>
                  <a:rPr lang="en-US" sz="1100" dirty="0"/>
                  <a:t> </a:t>
                </a:r>
                <a:r>
                  <a:rPr lang="en-US" sz="1100" dirty="0" err="1"/>
                  <a:t>dané</a:t>
                </a:r>
                <a:r>
                  <a:rPr lang="en-US" sz="1100" dirty="0"/>
                  <a:t> </a:t>
                </a:r>
                <a:r>
                  <a:rPr lang="en-US" sz="1100" dirty="0" err="1"/>
                  <a:t>nebezpečné</a:t>
                </a:r>
                <a:r>
                  <a:rPr lang="en-US" sz="1100" dirty="0"/>
                  <a:t> </a:t>
                </a:r>
                <a:r>
                  <a:rPr lang="en-US" sz="1100" dirty="0" err="1"/>
                  <a:t>látky</a:t>
                </a:r>
                <a:r>
                  <a:rPr lang="en-US" sz="1100" dirty="0"/>
                  <a:t> </a:t>
                </a:r>
                <a:r>
                  <a:rPr lang="en-US" sz="1100" dirty="0" err="1"/>
                  <a:t>nebo</a:t>
                </a:r>
                <a:r>
                  <a:rPr lang="en-US" sz="1100" dirty="0"/>
                  <a:t> </a:t>
                </a:r>
                <a:r>
                  <a:rPr lang="en-US" sz="1100" dirty="0" err="1"/>
                  <a:t>směsi</a:t>
                </a:r>
                <a:r>
                  <a:rPr lang="en-US" sz="1100" dirty="0"/>
                  <a:t>, </a:t>
                </a:r>
                <a:r>
                  <a:rPr lang="en-US" sz="1100" dirty="0" err="1"/>
                  <a:t>případně</a:t>
                </a:r>
                <a:r>
                  <a:rPr lang="cs-CZ" sz="1100" dirty="0"/>
                  <a:t> </a:t>
                </a:r>
                <a:r>
                  <a:rPr lang="en-US" sz="1100" dirty="0" err="1"/>
                  <a:t>i</a:t>
                </a:r>
                <a:r>
                  <a:rPr lang="en-US" sz="1100" dirty="0"/>
                  <a:t> </a:t>
                </a:r>
                <a:r>
                  <a:rPr lang="en-US" sz="1100" dirty="0" err="1"/>
                  <a:t>včetně</a:t>
                </a:r>
                <a:r>
                  <a:rPr lang="en-US" sz="1100" dirty="0"/>
                  <a:t> </a:t>
                </a:r>
                <a:r>
                  <a:rPr lang="en-US" sz="1100" dirty="0" err="1"/>
                  <a:t>stupně</a:t>
                </a:r>
                <a:r>
                  <a:rPr lang="en-US" sz="1100" dirty="0"/>
                  <a:t> </a:t>
                </a:r>
                <a:r>
                  <a:rPr lang="en-US" sz="1100" dirty="0" err="1"/>
                  <a:t>nebezpečnosti</a:t>
                </a:r>
                <a:r>
                  <a:rPr lang="cs-CZ" sz="1100" dirty="0"/>
                  <a:t>.</a:t>
                </a:r>
                <a:endParaRPr lang="en-US" sz="1100" dirty="0"/>
              </a:p>
            </p:txBody>
          </p:sp>
        </p:grpSp>
        <p:pic>
          <p:nvPicPr>
            <p:cNvPr id="161" name="Grafický objekt 160" descr="Šipky ve tvaru V se souvislou výplní">
              <a:extLst>
                <a:ext uri="{FF2B5EF4-FFF2-40B4-BE49-F238E27FC236}">
                  <a16:creationId xmlns:a16="http://schemas.microsoft.com/office/drawing/2014/main" id="{FD21768A-60D3-4765-ADA6-49CCC9BC2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788643" y="4206377"/>
              <a:ext cx="451124" cy="396311"/>
            </a:xfrm>
            <a:prstGeom prst="rect">
              <a:avLst/>
            </a:prstGeom>
          </p:spPr>
        </p:pic>
      </p:grpSp>
      <p:sp>
        <p:nvSpPr>
          <p:cNvPr id="166" name="Volný tvar: obrazec 165">
            <a:extLst>
              <a:ext uri="{FF2B5EF4-FFF2-40B4-BE49-F238E27FC236}">
                <a16:creationId xmlns:a16="http://schemas.microsoft.com/office/drawing/2014/main" id="{CDFF8643-C1C1-4AE3-A3E5-9162519C3C98}"/>
              </a:ext>
            </a:extLst>
          </p:cNvPr>
          <p:cNvSpPr/>
          <p:nvPr/>
        </p:nvSpPr>
        <p:spPr>
          <a:xfrm rot="16200000" flipH="1">
            <a:off x="6515335" y="2293166"/>
            <a:ext cx="1734524" cy="3016265"/>
          </a:xfrm>
          <a:custGeom>
            <a:avLst/>
            <a:gdLst>
              <a:gd name="connsiteX0" fmla="*/ 0 w 1268963"/>
              <a:gd name="connsiteY0" fmla="*/ 211498 h 3069771"/>
              <a:gd name="connsiteX1" fmla="*/ 0 w 1268963"/>
              <a:gd name="connsiteY1" fmla="*/ 3069771 h 3069771"/>
              <a:gd name="connsiteX2" fmla="*/ 191277 w 1268963"/>
              <a:gd name="connsiteY2" fmla="*/ 3069771 h 3069771"/>
              <a:gd name="connsiteX3" fmla="*/ 634481 w 1268963"/>
              <a:gd name="connsiteY3" fmla="*/ 2626567 h 3069771"/>
              <a:gd name="connsiteX4" fmla="*/ 1077685 w 1268963"/>
              <a:gd name="connsiteY4" fmla="*/ 3069771 h 3069771"/>
              <a:gd name="connsiteX5" fmla="*/ 1268963 w 1268963"/>
              <a:gd name="connsiteY5" fmla="*/ 3069771 h 3069771"/>
              <a:gd name="connsiteX6" fmla="*/ 1268963 w 1268963"/>
              <a:gd name="connsiteY6" fmla="*/ 211498 h 3069771"/>
              <a:gd name="connsiteX7" fmla="*/ 1057465 w 1268963"/>
              <a:gd name="connsiteY7" fmla="*/ 0 h 3069771"/>
              <a:gd name="connsiteX8" fmla="*/ 211498 w 1268963"/>
              <a:gd name="connsiteY8" fmla="*/ 0 h 3069771"/>
              <a:gd name="connsiteX9" fmla="*/ 0 w 1268963"/>
              <a:gd name="connsiteY9" fmla="*/ 211498 h 306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8963" h="3069771">
                <a:moveTo>
                  <a:pt x="0" y="211498"/>
                </a:moveTo>
                <a:lnTo>
                  <a:pt x="0" y="3069771"/>
                </a:lnTo>
                <a:lnTo>
                  <a:pt x="191277" y="3069771"/>
                </a:lnTo>
                <a:cubicBezTo>
                  <a:pt x="191277" y="2824996"/>
                  <a:pt x="389706" y="2626567"/>
                  <a:pt x="634481" y="2626567"/>
                </a:cubicBezTo>
                <a:cubicBezTo>
                  <a:pt x="879256" y="2626567"/>
                  <a:pt x="1077685" y="2824996"/>
                  <a:pt x="1077685" y="3069771"/>
                </a:cubicBezTo>
                <a:lnTo>
                  <a:pt x="1268963" y="3069771"/>
                </a:lnTo>
                <a:lnTo>
                  <a:pt x="1268963" y="211498"/>
                </a:lnTo>
                <a:cubicBezTo>
                  <a:pt x="1268963" y="94691"/>
                  <a:pt x="1174272" y="0"/>
                  <a:pt x="1057465" y="0"/>
                </a:cubicBezTo>
                <a:lnTo>
                  <a:pt x="211498" y="0"/>
                </a:lnTo>
                <a:cubicBezTo>
                  <a:pt x="94691" y="0"/>
                  <a:pt x="0" y="94691"/>
                  <a:pt x="0" y="211498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cs-CZ"/>
          </a:p>
        </p:txBody>
      </p:sp>
      <p:sp>
        <p:nvSpPr>
          <p:cNvPr id="167" name="Volný tvar: obrazec 166">
            <a:extLst>
              <a:ext uri="{FF2B5EF4-FFF2-40B4-BE49-F238E27FC236}">
                <a16:creationId xmlns:a16="http://schemas.microsoft.com/office/drawing/2014/main" id="{5DBAB3B2-CAC3-4D9A-A135-B8012ECA4F58}"/>
              </a:ext>
            </a:extLst>
          </p:cNvPr>
          <p:cNvSpPr/>
          <p:nvPr/>
        </p:nvSpPr>
        <p:spPr>
          <a:xfrm rot="16200000" flipH="1">
            <a:off x="6703643" y="2419228"/>
            <a:ext cx="1473146" cy="2793123"/>
          </a:xfrm>
          <a:custGeom>
            <a:avLst/>
            <a:gdLst>
              <a:gd name="connsiteX0" fmla="*/ 0 w 1022351"/>
              <a:gd name="connsiteY0" fmla="*/ 170395 h 2850501"/>
              <a:gd name="connsiteX1" fmla="*/ 0 w 1022351"/>
              <a:gd name="connsiteY1" fmla="*/ 2850501 h 2850501"/>
              <a:gd name="connsiteX2" fmla="*/ 67972 w 1022351"/>
              <a:gd name="connsiteY2" fmla="*/ 2850501 h 2850501"/>
              <a:gd name="connsiteX3" fmla="*/ 511176 w 1022351"/>
              <a:gd name="connsiteY3" fmla="*/ 2407297 h 2850501"/>
              <a:gd name="connsiteX4" fmla="*/ 954380 w 1022351"/>
              <a:gd name="connsiteY4" fmla="*/ 2850501 h 2850501"/>
              <a:gd name="connsiteX5" fmla="*/ 1022351 w 1022351"/>
              <a:gd name="connsiteY5" fmla="*/ 2850501 h 2850501"/>
              <a:gd name="connsiteX6" fmla="*/ 1022351 w 1022351"/>
              <a:gd name="connsiteY6" fmla="*/ 170395 h 2850501"/>
              <a:gd name="connsiteX7" fmla="*/ 851956 w 1022351"/>
              <a:gd name="connsiteY7" fmla="*/ 0 h 2850501"/>
              <a:gd name="connsiteX8" fmla="*/ 170395 w 1022351"/>
              <a:gd name="connsiteY8" fmla="*/ 0 h 2850501"/>
              <a:gd name="connsiteX9" fmla="*/ 0 w 1022351"/>
              <a:gd name="connsiteY9" fmla="*/ 170395 h 2850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22351" h="2850501">
                <a:moveTo>
                  <a:pt x="0" y="170395"/>
                </a:moveTo>
                <a:lnTo>
                  <a:pt x="0" y="2850501"/>
                </a:lnTo>
                <a:lnTo>
                  <a:pt x="67972" y="2850501"/>
                </a:lnTo>
                <a:cubicBezTo>
                  <a:pt x="67972" y="2605726"/>
                  <a:pt x="266401" y="2407297"/>
                  <a:pt x="511176" y="2407297"/>
                </a:cubicBezTo>
                <a:cubicBezTo>
                  <a:pt x="755951" y="2407297"/>
                  <a:pt x="954380" y="2605726"/>
                  <a:pt x="954380" y="2850501"/>
                </a:cubicBezTo>
                <a:lnTo>
                  <a:pt x="1022351" y="2850501"/>
                </a:lnTo>
                <a:lnTo>
                  <a:pt x="1022351" y="170395"/>
                </a:lnTo>
                <a:cubicBezTo>
                  <a:pt x="1022351" y="76288"/>
                  <a:pt x="946063" y="0"/>
                  <a:pt x="851956" y="0"/>
                </a:cubicBezTo>
                <a:lnTo>
                  <a:pt x="170395" y="0"/>
                </a:lnTo>
                <a:cubicBezTo>
                  <a:pt x="76288" y="0"/>
                  <a:pt x="0" y="76288"/>
                  <a:pt x="0" y="17039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cs-CZ" dirty="0"/>
          </a:p>
        </p:txBody>
      </p:sp>
      <p:sp>
        <p:nvSpPr>
          <p:cNvPr id="168" name="nebez latky">
            <a:extLst>
              <a:ext uri="{FF2B5EF4-FFF2-40B4-BE49-F238E27FC236}">
                <a16:creationId xmlns:a16="http://schemas.microsoft.com/office/drawing/2014/main" id="{AC61ADEF-40A0-4A0F-B1B9-A30E90135C67}"/>
              </a:ext>
            </a:extLst>
          </p:cNvPr>
          <p:cNvSpPr txBox="1"/>
          <p:nvPr/>
        </p:nvSpPr>
        <p:spPr>
          <a:xfrm>
            <a:off x="5984513" y="3616632"/>
            <a:ext cx="286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H-věta</a:t>
            </a:r>
            <a:endParaRPr lang="en-US" b="1" dirty="0"/>
          </a:p>
        </p:txBody>
      </p:sp>
      <p:grpSp>
        <p:nvGrpSpPr>
          <p:cNvPr id="169" name="Skupina 168">
            <a:extLst>
              <a:ext uri="{FF2B5EF4-FFF2-40B4-BE49-F238E27FC236}">
                <a16:creationId xmlns:a16="http://schemas.microsoft.com/office/drawing/2014/main" id="{9BD69C23-2D6F-4587-B119-C95974F2856B}"/>
              </a:ext>
            </a:extLst>
          </p:cNvPr>
          <p:cNvGrpSpPr/>
          <p:nvPr/>
        </p:nvGrpSpPr>
        <p:grpSpPr>
          <a:xfrm>
            <a:off x="6085523" y="5127582"/>
            <a:ext cx="2869542" cy="1339072"/>
            <a:chOff x="2041553" y="3862451"/>
            <a:chExt cx="3259494" cy="109634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70" name="Skupina 169">
              <a:extLst>
                <a:ext uri="{FF2B5EF4-FFF2-40B4-BE49-F238E27FC236}">
                  <a16:creationId xmlns:a16="http://schemas.microsoft.com/office/drawing/2014/main" id="{ACF7EF18-8919-40C0-BB73-9A678B65B3EC}"/>
                </a:ext>
              </a:extLst>
            </p:cNvPr>
            <p:cNvGrpSpPr/>
            <p:nvPr/>
          </p:nvGrpSpPr>
          <p:grpSpPr>
            <a:xfrm>
              <a:off x="2041553" y="3862451"/>
              <a:ext cx="3259494" cy="1096347"/>
              <a:chOff x="2549071" y="3425825"/>
              <a:chExt cx="3259494" cy="1096347"/>
            </a:xfrm>
          </p:grpSpPr>
          <p:grpSp>
            <p:nvGrpSpPr>
              <p:cNvPr id="172" name="Skupina 171">
                <a:extLst>
                  <a:ext uri="{FF2B5EF4-FFF2-40B4-BE49-F238E27FC236}">
                    <a16:creationId xmlns:a16="http://schemas.microsoft.com/office/drawing/2014/main" id="{9C417824-9DD7-48A1-8E5F-A08CF3AF46BB}"/>
                  </a:ext>
                </a:extLst>
              </p:cNvPr>
              <p:cNvGrpSpPr/>
              <p:nvPr/>
            </p:nvGrpSpPr>
            <p:grpSpPr>
              <a:xfrm>
                <a:off x="2549071" y="3425825"/>
                <a:ext cx="3259494" cy="1096347"/>
                <a:chOff x="1588408" y="3341460"/>
                <a:chExt cx="3213231" cy="1096347"/>
              </a:xfrm>
            </p:grpSpPr>
            <p:sp>
              <p:nvSpPr>
                <p:cNvPr id="174" name="Obdélník: se zakulacenými horními rohy 173">
                  <a:extLst>
                    <a:ext uri="{FF2B5EF4-FFF2-40B4-BE49-F238E27FC236}">
                      <a16:creationId xmlns:a16="http://schemas.microsoft.com/office/drawing/2014/main" id="{B9E56F3C-D563-4240-B379-02015E09B672}"/>
                    </a:ext>
                  </a:extLst>
                </p:cNvPr>
                <p:cNvSpPr/>
                <p:nvPr/>
              </p:nvSpPr>
              <p:spPr>
                <a:xfrm rot="5400000">
                  <a:off x="2646850" y="2283018"/>
                  <a:ext cx="1096347" cy="3213231"/>
                </a:xfrm>
                <a:prstGeom prst="round2SameRect">
                  <a:avLst/>
                </a:prstGeom>
                <a:solidFill>
                  <a:schemeClr val="bg1"/>
                </a:solidFill>
                <a:ln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75" name="Volný tvar: obrazec 174">
                  <a:extLst>
                    <a:ext uri="{FF2B5EF4-FFF2-40B4-BE49-F238E27FC236}">
                      <a16:creationId xmlns:a16="http://schemas.microsoft.com/office/drawing/2014/main" id="{65A6322A-229A-496A-908D-22B52E473A29}"/>
                    </a:ext>
                  </a:extLst>
                </p:cNvPr>
                <p:cNvSpPr/>
                <p:nvPr/>
              </p:nvSpPr>
              <p:spPr>
                <a:xfrm rot="5400000">
                  <a:off x="3970695" y="3606863"/>
                  <a:ext cx="1096347" cy="565541"/>
                </a:xfrm>
                <a:custGeom>
                  <a:avLst/>
                  <a:gdLst>
                    <a:gd name="connsiteX0" fmla="*/ 0 w 1096347"/>
                    <a:gd name="connsiteY0" fmla="*/ 565541 h 565541"/>
                    <a:gd name="connsiteX1" fmla="*/ 0 w 1096347"/>
                    <a:gd name="connsiteY1" fmla="*/ 182728 h 565541"/>
                    <a:gd name="connsiteX2" fmla="*/ 182728 w 1096347"/>
                    <a:gd name="connsiteY2" fmla="*/ 0 h 565541"/>
                    <a:gd name="connsiteX3" fmla="*/ 913619 w 1096347"/>
                    <a:gd name="connsiteY3" fmla="*/ 0 h 565541"/>
                    <a:gd name="connsiteX4" fmla="*/ 1096347 w 1096347"/>
                    <a:gd name="connsiteY4" fmla="*/ 182728 h 565541"/>
                    <a:gd name="connsiteX5" fmla="*/ 1096347 w 1096347"/>
                    <a:gd name="connsiteY5" fmla="*/ 565541 h 565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96347" h="565541">
                      <a:moveTo>
                        <a:pt x="0" y="565541"/>
                      </a:moveTo>
                      <a:lnTo>
                        <a:pt x="0" y="182728"/>
                      </a:lnTo>
                      <a:cubicBezTo>
                        <a:pt x="0" y="81810"/>
                        <a:pt x="81810" y="0"/>
                        <a:pt x="182728" y="0"/>
                      </a:cubicBezTo>
                      <a:lnTo>
                        <a:pt x="913619" y="0"/>
                      </a:lnTo>
                      <a:cubicBezTo>
                        <a:pt x="1014537" y="0"/>
                        <a:pt x="1096347" y="81810"/>
                        <a:pt x="1096347" y="182728"/>
                      </a:cubicBezTo>
                      <a:lnTo>
                        <a:pt x="1096347" y="565541"/>
                      </a:lnTo>
                      <a:close/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cs-CZ" dirty="0"/>
                </a:p>
              </p:txBody>
            </p:sp>
          </p:grpSp>
          <p:sp>
            <p:nvSpPr>
              <p:cNvPr id="173" name="TextovéPole 172">
                <a:extLst>
                  <a:ext uri="{FF2B5EF4-FFF2-40B4-BE49-F238E27FC236}">
                    <a16:creationId xmlns:a16="http://schemas.microsoft.com/office/drawing/2014/main" id="{E7B0ABBC-92B0-42D2-9DEF-FAC4B6BCAF8D}"/>
                  </a:ext>
                </a:extLst>
              </p:cNvPr>
              <p:cNvSpPr txBox="1"/>
              <p:nvPr/>
            </p:nvSpPr>
            <p:spPr>
              <a:xfrm>
                <a:off x="2687802" y="3520420"/>
                <a:ext cx="2669714" cy="9071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100" dirty="0"/>
                  <a:t>S</a:t>
                </a:r>
                <a:r>
                  <a:rPr lang="en-US" sz="1100" dirty="0" err="1"/>
                  <a:t>ložené</a:t>
                </a:r>
                <a:r>
                  <a:rPr lang="en-US" sz="1100" dirty="0"/>
                  <a:t> </a:t>
                </a:r>
                <a:r>
                  <a:rPr lang="en-US" sz="1100" dirty="0" err="1"/>
                  <a:t>grafické</a:t>
                </a:r>
                <a:r>
                  <a:rPr lang="cs-CZ" sz="1100" dirty="0"/>
                  <a:t> </a:t>
                </a:r>
                <a:r>
                  <a:rPr lang="en-US" sz="1100" dirty="0" err="1"/>
                  <a:t>zobrazení</a:t>
                </a:r>
                <a:r>
                  <a:rPr lang="en-US" sz="1100" dirty="0"/>
                  <a:t> </a:t>
                </a:r>
                <a:r>
                  <a:rPr lang="en-US" sz="1100" dirty="0" err="1"/>
                  <a:t>obsahující</a:t>
                </a:r>
                <a:r>
                  <a:rPr lang="en-US" sz="1100" dirty="0"/>
                  <a:t> symbol a </a:t>
                </a:r>
                <a:r>
                  <a:rPr lang="en-US" sz="1100" dirty="0" err="1"/>
                  <a:t>další</a:t>
                </a:r>
                <a:r>
                  <a:rPr lang="en-US" sz="1100" dirty="0"/>
                  <a:t> </a:t>
                </a:r>
                <a:r>
                  <a:rPr lang="en-US" sz="1100" dirty="0" err="1"/>
                  <a:t>grafické</a:t>
                </a:r>
                <a:r>
                  <a:rPr lang="en-US" sz="1100" dirty="0"/>
                  <a:t> </a:t>
                </a:r>
                <a:r>
                  <a:rPr lang="en-US" sz="1100" dirty="0" err="1"/>
                  <a:t>prvky</a:t>
                </a:r>
                <a:r>
                  <a:rPr lang="en-US" sz="1100" dirty="0"/>
                  <a:t>,</a:t>
                </a:r>
              </a:p>
              <a:p>
                <a:r>
                  <a:rPr lang="en-US" sz="1100" dirty="0" err="1"/>
                  <a:t>například</a:t>
                </a:r>
                <a:r>
                  <a:rPr lang="en-US" sz="1100" dirty="0"/>
                  <a:t> </a:t>
                </a:r>
                <a:r>
                  <a:rPr lang="en-US" sz="1100" dirty="0" err="1"/>
                  <a:t>orámování</a:t>
                </a:r>
                <a:r>
                  <a:rPr lang="en-US" sz="1100" dirty="0"/>
                  <a:t>, </a:t>
                </a:r>
                <a:r>
                  <a:rPr lang="en-US" sz="1100" dirty="0" err="1"/>
                  <a:t>vzor</a:t>
                </a:r>
                <a:r>
                  <a:rPr lang="en-US" sz="1100" dirty="0"/>
                  <a:t> </a:t>
                </a:r>
                <a:r>
                  <a:rPr lang="en-US" sz="1100" dirty="0" err="1"/>
                  <a:t>pozadí</a:t>
                </a:r>
                <a:r>
                  <a:rPr lang="en-US" sz="1100" dirty="0"/>
                  <a:t> </a:t>
                </a:r>
                <a:r>
                  <a:rPr lang="en-US" sz="1100" dirty="0" err="1"/>
                  <a:t>nebo</a:t>
                </a:r>
                <a:r>
                  <a:rPr lang="en-US" sz="1100" dirty="0"/>
                  <a:t> </a:t>
                </a:r>
                <a:r>
                  <a:rPr lang="en-US" sz="1100" dirty="0" err="1"/>
                  <a:t>barvu</a:t>
                </a:r>
                <a:r>
                  <a:rPr lang="en-US" sz="1100" dirty="0"/>
                  <a:t>, </a:t>
                </a:r>
                <a:r>
                  <a:rPr lang="en-US" sz="1100" dirty="0" err="1"/>
                  <a:t>jež</a:t>
                </a:r>
                <a:r>
                  <a:rPr lang="en-US" sz="1100" dirty="0"/>
                  <a:t> </a:t>
                </a:r>
                <a:r>
                  <a:rPr lang="en-US" sz="1100" dirty="0" err="1"/>
                  <a:t>mají</a:t>
                </a:r>
                <a:r>
                  <a:rPr lang="cs-CZ" sz="1100" dirty="0"/>
                  <a:t> </a:t>
                </a:r>
                <a:r>
                  <a:rPr lang="en-US" sz="1100" dirty="0" err="1"/>
                  <a:t>sdělovat</a:t>
                </a:r>
                <a:r>
                  <a:rPr lang="en-US" sz="1100" dirty="0"/>
                  <a:t> </a:t>
                </a:r>
                <a:r>
                  <a:rPr lang="en-US" sz="1100" dirty="0" err="1"/>
                  <a:t>specifické</a:t>
                </a:r>
                <a:r>
                  <a:rPr lang="en-US" sz="1100" dirty="0"/>
                  <a:t> </a:t>
                </a:r>
                <a:r>
                  <a:rPr lang="en-US" sz="1100" dirty="0" err="1"/>
                  <a:t>informace</a:t>
                </a:r>
                <a:r>
                  <a:rPr lang="en-US" sz="1100" dirty="0"/>
                  <a:t> o </a:t>
                </a:r>
                <a:r>
                  <a:rPr lang="en-US" sz="1100" dirty="0" err="1"/>
                  <a:t>daném</a:t>
                </a:r>
                <a:r>
                  <a:rPr lang="en-US" sz="1100" dirty="0"/>
                  <a:t> </a:t>
                </a:r>
                <a:r>
                  <a:rPr lang="en-US" sz="1100" dirty="0" err="1"/>
                  <a:t>druhu</a:t>
                </a:r>
                <a:r>
                  <a:rPr lang="en-US" sz="1100" dirty="0"/>
                  <a:t> </a:t>
                </a:r>
                <a:r>
                  <a:rPr lang="en-US" sz="1100" dirty="0" err="1"/>
                  <a:t>nebezpečnosti</a:t>
                </a:r>
                <a:r>
                  <a:rPr lang="cs-CZ" sz="1100" dirty="0"/>
                  <a:t>.</a:t>
                </a:r>
                <a:endParaRPr lang="en-US" sz="1100" dirty="0"/>
              </a:p>
            </p:txBody>
          </p:sp>
        </p:grpSp>
        <p:pic>
          <p:nvPicPr>
            <p:cNvPr id="171" name="Grafický objekt 170" descr="Šipky ve tvaru V se souvislou výplní">
              <a:extLst>
                <a:ext uri="{FF2B5EF4-FFF2-40B4-BE49-F238E27FC236}">
                  <a16:creationId xmlns:a16="http://schemas.microsoft.com/office/drawing/2014/main" id="{14EF4788-88E8-43BD-A3A6-273F12ECB2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788643" y="4206377"/>
              <a:ext cx="451124" cy="396311"/>
            </a:xfrm>
            <a:prstGeom prst="rect">
              <a:avLst/>
            </a:prstGeom>
          </p:spPr>
        </p:pic>
      </p:grpSp>
      <p:sp>
        <p:nvSpPr>
          <p:cNvPr id="176" name="Volný tvar: obrazec 175">
            <a:extLst>
              <a:ext uri="{FF2B5EF4-FFF2-40B4-BE49-F238E27FC236}">
                <a16:creationId xmlns:a16="http://schemas.microsoft.com/office/drawing/2014/main" id="{7804ABE8-450C-4522-8E50-4509C610BADA}"/>
              </a:ext>
            </a:extLst>
          </p:cNvPr>
          <p:cNvSpPr/>
          <p:nvPr/>
        </p:nvSpPr>
        <p:spPr>
          <a:xfrm rot="16200000" flipH="1">
            <a:off x="6520529" y="4274495"/>
            <a:ext cx="1734524" cy="3016265"/>
          </a:xfrm>
          <a:custGeom>
            <a:avLst/>
            <a:gdLst>
              <a:gd name="connsiteX0" fmla="*/ 0 w 1268963"/>
              <a:gd name="connsiteY0" fmla="*/ 211498 h 3069771"/>
              <a:gd name="connsiteX1" fmla="*/ 0 w 1268963"/>
              <a:gd name="connsiteY1" fmla="*/ 3069771 h 3069771"/>
              <a:gd name="connsiteX2" fmla="*/ 191277 w 1268963"/>
              <a:gd name="connsiteY2" fmla="*/ 3069771 h 3069771"/>
              <a:gd name="connsiteX3" fmla="*/ 634481 w 1268963"/>
              <a:gd name="connsiteY3" fmla="*/ 2626567 h 3069771"/>
              <a:gd name="connsiteX4" fmla="*/ 1077685 w 1268963"/>
              <a:gd name="connsiteY4" fmla="*/ 3069771 h 3069771"/>
              <a:gd name="connsiteX5" fmla="*/ 1268963 w 1268963"/>
              <a:gd name="connsiteY5" fmla="*/ 3069771 h 3069771"/>
              <a:gd name="connsiteX6" fmla="*/ 1268963 w 1268963"/>
              <a:gd name="connsiteY6" fmla="*/ 211498 h 3069771"/>
              <a:gd name="connsiteX7" fmla="*/ 1057465 w 1268963"/>
              <a:gd name="connsiteY7" fmla="*/ 0 h 3069771"/>
              <a:gd name="connsiteX8" fmla="*/ 211498 w 1268963"/>
              <a:gd name="connsiteY8" fmla="*/ 0 h 3069771"/>
              <a:gd name="connsiteX9" fmla="*/ 0 w 1268963"/>
              <a:gd name="connsiteY9" fmla="*/ 211498 h 306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8963" h="3069771">
                <a:moveTo>
                  <a:pt x="0" y="211498"/>
                </a:moveTo>
                <a:lnTo>
                  <a:pt x="0" y="3069771"/>
                </a:lnTo>
                <a:lnTo>
                  <a:pt x="191277" y="3069771"/>
                </a:lnTo>
                <a:cubicBezTo>
                  <a:pt x="191277" y="2824996"/>
                  <a:pt x="389706" y="2626567"/>
                  <a:pt x="634481" y="2626567"/>
                </a:cubicBezTo>
                <a:cubicBezTo>
                  <a:pt x="879256" y="2626567"/>
                  <a:pt x="1077685" y="2824996"/>
                  <a:pt x="1077685" y="3069771"/>
                </a:cubicBezTo>
                <a:lnTo>
                  <a:pt x="1268963" y="3069771"/>
                </a:lnTo>
                <a:lnTo>
                  <a:pt x="1268963" y="211498"/>
                </a:lnTo>
                <a:cubicBezTo>
                  <a:pt x="1268963" y="94691"/>
                  <a:pt x="1174272" y="0"/>
                  <a:pt x="1057465" y="0"/>
                </a:cubicBezTo>
                <a:lnTo>
                  <a:pt x="211498" y="0"/>
                </a:lnTo>
                <a:cubicBezTo>
                  <a:pt x="94691" y="0"/>
                  <a:pt x="0" y="94691"/>
                  <a:pt x="0" y="211498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cs-CZ"/>
          </a:p>
        </p:txBody>
      </p:sp>
      <p:sp>
        <p:nvSpPr>
          <p:cNvPr id="177" name="Volný tvar: obrazec 176">
            <a:extLst>
              <a:ext uri="{FF2B5EF4-FFF2-40B4-BE49-F238E27FC236}">
                <a16:creationId xmlns:a16="http://schemas.microsoft.com/office/drawing/2014/main" id="{3F53C115-8BCB-498D-8A63-FCE9E2003CD6}"/>
              </a:ext>
            </a:extLst>
          </p:cNvPr>
          <p:cNvSpPr/>
          <p:nvPr/>
        </p:nvSpPr>
        <p:spPr>
          <a:xfrm rot="16200000" flipH="1">
            <a:off x="6708837" y="4400557"/>
            <a:ext cx="1473146" cy="2793123"/>
          </a:xfrm>
          <a:custGeom>
            <a:avLst/>
            <a:gdLst>
              <a:gd name="connsiteX0" fmla="*/ 0 w 1022351"/>
              <a:gd name="connsiteY0" fmla="*/ 170395 h 2850501"/>
              <a:gd name="connsiteX1" fmla="*/ 0 w 1022351"/>
              <a:gd name="connsiteY1" fmla="*/ 2850501 h 2850501"/>
              <a:gd name="connsiteX2" fmla="*/ 67972 w 1022351"/>
              <a:gd name="connsiteY2" fmla="*/ 2850501 h 2850501"/>
              <a:gd name="connsiteX3" fmla="*/ 511176 w 1022351"/>
              <a:gd name="connsiteY3" fmla="*/ 2407297 h 2850501"/>
              <a:gd name="connsiteX4" fmla="*/ 954380 w 1022351"/>
              <a:gd name="connsiteY4" fmla="*/ 2850501 h 2850501"/>
              <a:gd name="connsiteX5" fmla="*/ 1022351 w 1022351"/>
              <a:gd name="connsiteY5" fmla="*/ 2850501 h 2850501"/>
              <a:gd name="connsiteX6" fmla="*/ 1022351 w 1022351"/>
              <a:gd name="connsiteY6" fmla="*/ 170395 h 2850501"/>
              <a:gd name="connsiteX7" fmla="*/ 851956 w 1022351"/>
              <a:gd name="connsiteY7" fmla="*/ 0 h 2850501"/>
              <a:gd name="connsiteX8" fmla="*/ 170395 w 1022351"/>
              <a:gd name="connsiteY8" fmla="*/ 0 h 2850501"/>
              <a:gd name="connsiteX9" fmla="*/ 0 w 1022351"/>
              <a:gd name="connsiteY9" fmla="*/ 170395 h 2850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22351" h="2850501">
                <a:moveTo>
                  <a:pt x="0" y="170395"/>
                </a:moveTo>
                <a:lnTo>
                  <a:pt x="0" y="2850501"/>
                </a:lnTo>
                <a:lnTo>
                  <a:pt x="67972" y="2850501"/>
                </a:lnTo>
                <a:cubicBezTo>
                  <a:pt x="67972" y="2605726"/>
                  <a:pt x="266401" y="2407297"/>
                  <a:pt x="511176" y="2407297"/>
                </a:cubicBezTo>
                <a:cubicBezTo>
                  <a:pt x="755951" y="2407297"/>
                  <a:pt x="954380" y="2605726"/>
                  <a:pt x="954380" y="2850501"/>
                </a:cubicBezTo>
                <a:lnTo>
                  <a:pt x="1022351" y="2850501"/>
                </a:lnTo>
                <a:lnTo>
                  <a:pt x="1022351" y="170395"/>
                </a:lnTo>
                <a:cubicBezTo>
                  <a:pt x="1022351" y="76288"/>
                  <a:pt x="946063" y="0"/>
                  <a:pt x="851956" y="0"/>
                </a:cubicBezTo>
                <a:lnTo>
                  <a:pt x="170395" y="0"/>
                </a:lnTo>
                <a:cubicBezTo>
                  <a:pt x="76288" y="0"/>
                  <a:pt x="0" y="76288"/>
                  <a:pt x="0" y="17039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cs-CZ" dirty="0"/>
          </a:p>
        </p:txBody>
      </p:sp>
      <p:sp>
        <p:nvSpPr>
          <p:cNvPr id="178" name="nebez latky">
            <a:extLst>
              <a:ext uri="{FF2B5EF4-FFF2-40B4-BE49-F238E27FC236}">
                <a16:creationId xmlns:a16="http://schemas.microsoft.com/office/drawing/2014/main" id="{FAF0535D-3000-4AF9-907C-6F78D6CD23FF}"/>
              </a:ext>
            </a:extLst>
          </p:cNvPr>
          <p:cNvSpPr txBox="1"/>
          <p:nvPr/>
        </p:nvSpPr>
        <p:spPr>
          <a:xfrm>
            <a:off x="5984513" y="5490574"/>
            <a:ext cx="2793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Výstražný symbol nebezpečnosti</a:t>
            </a:r>
            <a:endParaRPr lang="en-US" b="1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995BE7D7-3BE9-48F5-B34F-522E760FDB02}"/>
              </a:ext>
            </a:extLst>
          </p:cNvPr>
          <p:cNvSpPr txBox="1"/>
          <p:nvPr/>
        </p:nvSpPr>
        <p:spPr>
          <a:xfrm>
            <a:off x="10586311" y="6429961"/>
            <a:ext cx="1888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dirty="0"/>
              <a:t>Zdroj: (Nařízení CLP, 2008)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022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0.2013 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7 L 0.2013 0.000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1.11111E-6 L 0.2013 0.000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4.81481E-6 L 0.2013 0.000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0 L 0.2013 0.0006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1.11111E-6 L 0.2013 0.0006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8DF06533-7D0C-4EF7-A384-3BABD58B87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2920"/>
            <a:ext cx="65" cy="25135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lačítko akce: Přejít domů 1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B9ED1E94-A876-4EF9-ACC9-590C69EFC71D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Donut 39">
            <a:hlinkClick r:id="rId4"/>
            <a:extLst>
              <a:ext uri="{FF2B5EF4-FFF2-40B4-BE49-F238E27FC236}">
                <a16:creationId xmlns:a16="http://schemas.microsoft.com/office/drawing/2014/main" id="{2E8809C5-5438-42B1-B979-173D9D24CF46}"/>
              </a:ext>
            </a:extLst>
          </p:cNvPr>
          <p:cNvSpPr/>
          <p:nvPr/>
        </p:nvSpPr>
        <p:spPr>
          <a:xfrm>
            <a:off x="196850" y="6078247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38962B60-CE48-449B-A078-6A152FB766E7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Plyny pod tlakem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ástupný symbol pro obsah 2">
            <a:extLst>
              <a:ext uri="{FF2B5EF4-FFF2-40B4-BE49-F238E27FC236}">
                <a16:creationId xmlns:a16="http://schemas.microsoft.com/office/drawing/2014/main" id="{A27B99D3-4F64-4280-9BCC-BEC0108E2ADF}"/>
              </a:ext>
            </a:extLst>
          </p:cNvPr>
          <p:cNvSpPr txBox="1">
            <a:spLocks/>
          </p:cNvSpPr>
          <p:nvPr/>
        </p:nvSpPr>
        <p:spPr>
          <a:xfrm>
            <a:off x="119312" y="1645730"/>
            <a:ext cx="6987720" cy="4432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/>
              <a:t>PLYNY POD TLAKEM:</a:t>
            </a:r>
          </a:p>
          <a:p>
            <a:pPr marL="0" indent="0" algn="just">
              <a:buNone/>
            </a:pPr>
            <a:r>
              <a:rPr lang="cs-CZ" sz="1600" dirty="0"/>
              <a:t>Plyny nacházející </a:t>
            </a:r>
            <a:r>
              <a:rPr lang="en-US" sz="1600" dirty="0"/>
              <a:t>se v </a:t>
            </a:r>
            <a:r>
              <a:rPr lang="cs-CZ" sz="1600" dirty="0"/>
              <a:t>nádobě při tlaku nejméně </a:t>
            </a:r>
            <a:r>
              <a:rPr lang="en-US" sz="1600" dirty="0"/>
              <a:t>200 kPa </a:t>
            </a:r>
            <a:r>
              <a:rPr lang="cs-CZ" sz="1600" dirty="0"/>
              <a:t>(manometr) nebo zkapalněné plyny nebo zkapalněné zchlazené plyny.</a:t>
            </a:r>
          </a:p>
          <a:p>
            <a:pPr algn="just"/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pl-PL" sz="1600" b="1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l-PL" sz="1800" b="1" dirty="0"/>
              <a:t>Skupiny: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cs-CZ" sz="1600" dirty="0"/>
              <a:t>stlačený plyn (např. stlačený vzduch),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cs-CZ" sz="1600" dirty="0"/>
              <a:t>zkapalněný plyn (např. LPG)</a:t>
            </a:r>
            <a:r>
              <a:rPr lang="en-US" sz="1600" dirty="0"/>
              <a:t>,</a:t>
            </a:r>
            <a:endParaRPr lang="cs-CZ" sz="1600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cs-CZ" sz="1600" dirty="0"/>
              <a:t>rozpuštěný plyn (např. acetylen) a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cs-CZ" sz="1600" dirty="0"/>
              <a:t>zchlazený zkapalněný plyn (např. dusík zkapalněný).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cs-CZ" sz="1600" b="1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>
                <a:solidFill>
                  <a:schemeClr val="accent1"/>
                </a:solidFill>
              </a:rPr>
              <a:t>KLASIFIKACE: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cs-CZ" sz="1600" dirty="0" err="1">
                <a:solidFill>
                  <a:schemeClr val="accent1"/>
                </a:solidFill>
              </a:rPr>
              <a:t>Press</a:t>
            </a:r>
            <a:r>
              <a:rPr lang="cs-CZ" sz="1600" dirty="0">
                <a:solidFill>
                  <a:schemeClr val="accent1"/>
                </a:solidFill>
              </a:rPr>
              <a:t>. </a:t>
            </a:r>
            <a:r>
              <a:rPr lang="cs-CZ" sz="1600" dirty="0" err="1">
                <a:solidFill>
                  <a:schemeClr val="accent1"/>
                </a:solidFill>
              </a:rPr>
              <a:t>Gas</a:t>
            </a:r>
            <a:r>
              <a:rPr lang="cs-CZ" sz="1600" dirty="0">
                <a:solidFill>
                  <a:schemeClr val="accent1"/>
                </a:solidFill>
              </a:rPr>
              <a:t>, H280 nebo H281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cs-CZ" sz="1800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800" dirty="0"/>
          </a:p>
        </p:txBody>
      </p:sp>
      <p:grpSp>
        <p:nvGrpSpPr>
          <p:cNvPr id="16" name="Group 2">
            <a:extLst>
              <a:ext uri="{FF2B5EF4-FFF2-40B4-BE49-F238E27FC236}">
                <a16:creationId xmlns:a16="http://schemas.microsoft.com/office/drawing/2014/main" id="{2C8F836E-1F57-4E05-81C0-EC7A86990423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7" name="Rectangle 3">
              <a:extLst>
                <a:ext uri="{FF2B5EF4-FFF2-40B4-BE49-F238E27FC236}">
                  <a16:creationId xmlns:a16="http://schemas.microsoft.com/office/drawing/2014/main" id="{22B39C6E-AB33-48C1-ACFB-E70B90B21CCC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4">
              <a:extLst>
                <a:ext uri="{FF2B5EF4-FFF2-40B4-BE49-F238E27FC236}">
                  <a16:creationId xmlns:a16="http://schemas.microsoft.com/office/drawing/2014/main" id="{429E359E-4AFD-4D75-9584-C01EECE5B01F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5">
              <a:extLst>
                <a:ext uri="{FF2B5EF4-FFF2-40B4-BE49-F238E27FC236}">
                  <a16:creationId xmlns:a16="http://schemas.microsoft.com/office/drawing/2014/main" id="{8EC5291C-9750-452A-841B-6223B6C74D7A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Kosočtverec 19">
            <a:extLst>
              <a:ext uri="{FF2B5EF4-FFF2-40B4-BE49-F238E27FC236}">
                <a16:creationId xmlns:a16="http://schemas.microsoft.com/office/drawing/2014/main" id="{4ADF1A68-5028-4F0F-ACA4-A2DD83761E6D}"/>
              </a:ext>
            </a:extLst>
          </p:cNvPr>
          <p:cNvSpPr/>
          <p:nvPr/>
        </p:nvSpPr>
        <p:spPr>
          <a:xfrm>
            <a:off x="7416000" y="1250036"/>
            <a:ext cx="4032000" cy="4104000"/>
          </a:xfrm>
          <a:prstGeom prst="diamond">
            <a:avLst/>
          </a:prstGeom>
          <a:blipFill>
            <a:blip r:embed="rId5"/>
            <a:srcRect/>
            <a:stretch>
              <a:fillRect t="-19692" b="-1969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294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lačítko akce: Přejít domů 1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F133906C-14E3-4B44-824F-08513639C34D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FF4F9BF1-62DB-4BD9-9D99-DFD9D9423827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Hořlavé kapaliny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ástupný symbol pro obsah 2">
            <a:extLst>
              <a:ext uri="{FF2B5EF4-FFF2-40B4-BE49-F238E27FC236}">
                <a16:creationId xmlns:a16="http://schemas.microsoft.com/office/drawing/2014/main" id="{06D30180-F6AB-4291-AEA3-E127D68293B5}"/>
              </a:ext>
            </a:extLst>
          </p:cNvPr>
          <p:cNvSpPr txBox="1">
            <a:spLocks/>
          </p:cNvSpPr>
          <p:nvPr/>
        </p:nvSpPr>
        <p:spPr>
          <a:xfrm>
            <a:off x="145993" y="1944564"/>
            <a:ext cx="6987720" cy="3898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/>
              <a:t>HOŘLAVÁ KAPALINA:</a:t>
            </a:r>
            <a:endParaRPr lang="cs-CZ" sz="1800" dirty="0"/>
          </a:p>
          <a:p>
            <a:pPr marL="0" indent="0" algn="just">
              <a:buNone/>
            </a:pPr>
            <a:r>
              <a:rPr lang="cs-CZ" sz="1600" dirty="0"/>
              <a:t>Kapalina</a:t>
            </a:r>
            <a:r>
              <a:rPr lang="en-US" sz="1600" dirty="0"/>
              <a:t> s </a:t>
            </a:r>
            <a:r>
              <a:rPr lang="cs-CZ" sz="1600" dirty="0"/>
              <a:t>bodem vzplanutí nejvýše 60 °C.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457200" lvl="1" indent="-457200" algn="just">
              <a:buNone/>
            </a:pPr>
            <a:r>
              <a:rPr lang="pt-BR" sz="1600" dirty="0">
                <a:solidFill>
                  <a:schemeClr val="accent1"/>
                </a:solidFill>
              </a:rPr>
              <a:t>Flam. Liq. 1</a:t>
            </a:r>
            <a:r>
              <a:rPr lang="cs-CZ" sz="1600" dirty="0">
                <a:solidFill>
                  <a:schemeClr val="accent1"/>
                </a:solidFill>
              </a:rPr>
              <a:t>, H224</a:t>
            </a:r>
            <a:endParaRPr lang="pt-BR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pt-BR" sz="1600" dirty="0">
                <a:solidFill>
                  <a:schemeClr val="accent1"/>
                </a:solidFill>
              </a:rPr>
              <a:t>Flam. Liq. 2</a:t>
            </a:r>
            <a:r>
              <a:rPr lang="cs-CZ" sz="1600" dirty="0">
                <a:solidFill>
                  <a:schemeClr val="accent1"/>
                </a:solidFill>
              </a:rPr>
              <a:t>, H225</a:t>
            </a:r>
            <a:endParaRPr lang="pt-BR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pt-BR" sz="1600" dirty="0">
                <a:solidFill>
                  <a:schemeClr val="accent1"/>
                </a:solidFill>
              </a:rPr>
              <a:t>Flam. Liq. 3</a:t>
            </a:r>
            <a:r>
              <a:rPr lang="cs-CZ" sz="1600" dirty="0">
                <a:solidFill>
                  <a:schemeClr val="accent1"/>
                </a:solidFill>
              </a:rPr>
              <a:t>, H226</a:t>
            </a:r>
            <a:endParaRPr lang="pt-BR" sz="1600" dirty="0">
              <a:solidFill>
                <a:schemeClr val="accent1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800" dirty="0"/>
          </a:p>
        </p:txBody>
      </p:sp>
      <p:grpSp>
        <p:nvGrpSpPr>
          <p:cNvPr id="16" name="Group 2">
            <a:extLst>
              <a:ext uri="{FF2B5EF4-FFF2-40B4-BE49-F238E27FC236}">
                <a16:creationId xmlns:a16="http://schemas.microsoft.com/office/drawing/2014/main" id="{18D6096A-F832-4D3D-90CC-31B0B3EC4019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7" name="Rectangle 3">
              <a:extLst>
                <a:ext uri="{FF2B5EF4-FFF2-40B4-BE49-F238E27FC236}">
                  <a16:creationId xmlns:a16="http://schemas.microsoft.com/office/drawing/2014/main" id="{2F1EE0A9-FEBA-473E-936C-F9A74214A652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4">
              <a:extLst>
                <a:ext uri="{FF2B5EF4-FFF2-40B4-BE49-F238E27FC236}">
                  <a16:creationId xmlns:a16="http://schemas.microsoft.com/office/drawing/2014/main" id="{3F1B1D6C-FE8B-4E61-8C31-AA17B2EFA1FB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5">
              <a:extLst>
                <a:ext uri="{FF2B5EF4-FFF2-40B4-BE49-F238E27FC236}">
                  <a16:creationId xmlns:a16="http://schemas.microsoft.com/office/drawing/2014/main" id="{10C06106-6177-4121-ADF8-5840914A53C2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Kosočtverec 19">
            <a:extLst>
              <a:ext uri="{FF2B5EF4-FFF2-40B4-BE49-F238E27FC236}">
                <a16:creationId xmlns:a16="http://schemas.microsoft.com/office/drawing/2014/main" id="{658D5281-95FB-44F0-83EF-6C4F31EAAAD5}"/>
              </a:ext>
            </a:extLst>
          </p:cNvPr>
          <p:cNvSpPr/>
          <p:nvPr/>
        </p:nvSpPr>
        <p:spPr>
          <a:xfrm>
            <a:off x="7416000" y="1250036"/>
            <a:ext cx="4032000" cy="4104000"/>
          </a:xfrm>
          <a:prstGeom prst="diamond">
            <a:avLst/>
          </a:prstGeom>
          <a:blipFill>
            <a:blip r:embed="rId4"/>
            <a:stretch>
              <a:fillRect l="-21659" t="877" r="-22091" b="87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5D4501AB-7D68-4D9A-8908-FB32152CC6BA}"/>
              </a:ext>
            </a:extLst>
          </p:cNvPr>
          <p:cNvSpPr/>
          <p:nvPr/>
        </p:nvSpPr>
        <p:spPr>
          <a:xfrm>
            <a:off x="8568678" y="6182163"/>
            <a:ext cx="3353451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Motorová nafta, automobilový benzín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5614D53A-0A0F-43C1-AB8D-4E7A5F2AB9D8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2" name="Grafický objekt 21" descr="Pomoc">
            <a:extLst>
              <a:ext uri="{FF2B5EF4-FFF2-40B4-BE49-F238E27FC236}">
                <a16:creationId xmlns:a16="http://schemas.microsoft.com/office/drawing/2014/main" id="{016B582C-B037-4D6F-A650-17245EB92A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1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lačítko akce: Přejít domů 2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CBA3FC2D-640C-4B60-9040-16DB074FCEF8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1DF38701-18C2-42AD-B874-B6941CBDC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566" y="1967322"/>
            <a:ext cx="10390867" cy="29233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lačítko akce: Přejít zpět nebo Předchozí 6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B2CDBC3A-34DC-4FA4-AD5C-5D02A758BD5E}"/>
              </a:ext>
            </a:extLst>
          </p:cNvPr>
          <p:cNvSpPr/>
          <p:nvPr/>
        </p:nvSpPr>
        <p:spPr>
          <a:xfrm>
            <a:off x="10086391" y="161365"/>
            <a:ext cx="869576" cy="815788"/>
          </a:xfrm>
          <a:prstGeom prst="actionButtonBackPrevious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A347C255-0D07-45BD-BF30-4F47846F7611}"/>
              </a:ext>
            </a:extLst>
          </p:cNvPr>
          <p:cNvSpPr txBox="1"/>
          <p:nvPr/>
        </p:nvSpPr>
        <p:spPr>
          <a:xfrm>
            <a:off x="10441362" y="6220941"/>
            <a:ext cx="14573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dirty="0"/>
              <a:t>Zdroj: (Nařízení CLP, 2008)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794484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lačítko akce: Přejít domů 1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28B61B4-107B-4596-B8C0-2C8122B5251B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Nadpis 1">
            <a:extLst>
              <a:ext uri="{FF2B5EF4-FFF2-40B4-BE49-F238E27FC236}">
                <a16:creationId xmlns:a16="http://schemas.microsoft.com/office/drawing/2014/main" id="{3EA70CBE-B469-4A08-BA50-AB402B1E6882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Hořlavé tuhé látky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ástupný symbol pro obsah 2">
            <a:extLst>
              <a:ext uri="{FF2B5EF4-FFF2-40B4-BE49-F238E27FC236}">
                <a16:creationId xmlns:a16="http://schemas.microsoft.com/office/drawing/2014/main" id="{9817F953-50D1-4488-9E4B-C14423B170FA}"/>
              </a:ext>
            </a:extLst>
          </p:cNvPr>
          <p:cNvSpPr txBox="1">
            <a:spLocks/>
          </p:cNvSpPr>
          <p:nvPr/>
        </p:nvSpPr>
        <p:spPr>
          <a:xfrm>
            <a:off x="167987" y="1931242"/>
            <a:ext cx="6987720" cy="3898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/>
              <a:t>HOŘLAVÁ TUHÁ LÁTKA:</a:t>
            </a:r>
            <a:endParaRPr lang="cs-CZ" sz="1800" dirty="0"/>
          </a:p>
          <a:p>
            <a:pPr marL="0" indent="0" algn="just">
              <a:buNone/>
            </a:pPr>
            <a:r>
              <a:rPr lang="cs-CZ" sz="1600" dirty="0"/>
              <a:t>Tuhá látka, která </a:t>
            </a:r>
            <a:r>
              <a:rPr lang="en-US" sz="1600" dirty="0"/>
              <a:t>se </a:t>
            </a:r>
            <a:r>
              <a:rPr lang="cs-CZ" sz="1600" dirty="0"/>
              <a:t>snadno zapaluje nebo může způsobit požár či k němu přispět třením</a:t>
            </a:r>
            <a:r>
              <a:rPr lang="en-US" sz="1400" dirty="0"/>
              <a:t>.</a:t>
            </a:r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457200" lvl="1" indent="-457200" algn="just">
              <a:buNone/>
            </a:pPr>
            <a:r>
              <a:rPr lang="pt-BR" sz="1600" dirty="0">
                <a:solidFill>
                  <a:schemeClr val="accent1"/>
                </a:solidFill>
              </a:rPr>
              <a:t>Flam. Sol. 1</a:t>
            </a:r>
            <a:r>
              <a:rPr lang="cs-CZ" sz="1600" dirty="0">
                <a:solidFill>
                  <a:schemeClr val="accent1"/>
                </a:solidFill>
              </a:rPr>
              <a:t>, H228</a:t>
            </a:r>
            <a:endParaRPr lang="pt-BR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pt-BR" sz="1600" dirty="0">
                <a:solidFill>
                  <a:schemeClr val="accent1"/>
                </a:solidFill>
              </a:rPr>
              <a:t>Flam. Sol. 2</a:t>
            </a:r>
            <a:r>
              <a:rPr lang="cs-CZ" sz="1600" dirty="0">
                <a:solidFill>
                  <a:schemeClr val="accent1"/>
                </a:solidFill>
              </a:rPr>
              <a:t>, H228</a:t>
            </a:r>
            <a:endParaRPr lang="pt-BR" sz="1600" dirty="0">
              <a:solidFill>
                <a:schemeClr val="accent1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800" dirty="0"/>
          </a:p>
        </p:txBody>
      </p:sp>
      <p:grpSp>
        <p:nvGrpSpPr>
          <p:cNvPr id="20" name="Group 2">
            <a:extLst>
              <a:ext uri="{FF2B5EF4-FFF2-40B4-BE49-F238E27FC236}">
                <a16:creationId xmlns:a16="http://schemas.microsoft.com/office/drawing/2014/main" id="{80402683-CDE4-495A-A25A-28478D1FB52E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21" name="Rectangle 3">
              <a:extLst>
                <a:ext uri="{FF2B5EF4-FFF2-40B4-BE49-F238E27FC236}">
                  <a16:creationId xmlns:a16="http://schemas.microsoft.com/office/drawing/2014/main" id="{FD0F6001-8040-44AF-B76C-7325B49F60C8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4">
              <a:extLst>
                <a:ext uri="{FF2B5EF4-FFF2-40B4-BE49-F238E27FC236}">
                  <a16:creationId xmlns:a16="http://schemas.microsoft.com/office/drawing/2014/main" id="{2AE7C07A-D572-48DF-AAA1-A12E34364694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5">
              <a:extLst>
                <a:ext uri="{FF2B5EF4-FFF2-40B4-BE49-F238E27FC236}">
                  <a16:creationId xmlns:a16="http://schemas.microsoft.com/office/drawing/2014/main" id="{A398143A-4836-4048-9807-251D089336C4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Kosočtverec 23">
            <a:extLst>
              <a:ext uri="{FF2B5EF4-FFF2-40B4-BE49-F238E27FC236}">
                <a16:creationId xmlns:a16="http://schemas.microsoft.com/office/drawing/2014/main" id="{104D15ED-15F4-434E-9EAF-6DAF840E5960}"/>
              </a:ext>
            </a:extLst>
          </p:cNvPr>
          <p:cNvSpPr/>
          <p:nvPr/>
        </p:nvSpPr>
        <p:spPr>
          <a:xfrm>
            <a:off x="7416000" y="1250036"/>
            <a:ext cx="4032000" cy="4104000"/>
          </a:xfrm>
          <a:prstGeom prst="diamond">
            <a:avLst/>
          </a:prstGeom>
          <a:blipFill>
            <a:blip r:embed="rId4"/>
            <a:stretch>
              <a:fillRect l="-21659" t="877" r="-22091" b="87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CB45982E-7EBE-45C5-8891-2516A524F8C3}"/>
              </a:ext>
            </a:extLst>
          </p:cNvPr>
          <p:cNvSpPr/>
          <p:nvPr/>
        </p:nvSpPr>
        <p:spPr>
          <a:xfrm>
            <a:off x="8111478" y="6179692"/>
            <a:ext cx="2822068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Sodík, červený fosfor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FEF0211A-5E65-4965-955A-2E372B20715D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15" name="Grafický objekt 14" descr="Pomoc">
            <a:extLst>
              <a:ext uri="{FF2B5EF4-FFF2-40B4-BE49-F238E27FC236}">
                <a16:creationId xmlns:a16="http://schemas.microsoft.com/office/drawing/2014/main" id="{97A2BAA3-4F08-4CCB-B67C-30A601691A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01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lačítko akce: Přejít domů 1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0B0ADF44-BA6A-4168-9508-F7B67F86A731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Zástupný symbol pro obsah 2">
            <a:extLst>
              <a:ext uri="{FF2B5EF4-FFF2-40B4-BE49-F238E27FC236}">
                <a16:creationId xmlns:a16="http://schemas.microsoft.com/office/drawing/2014/main" id="{2E04A55B-93FB-4779-81A5-E18294AA5052}"/>
              </a:ext>
            </a:extLst>
          </p:cNvPr>
          <p:cNvSpPr txBox="1">
            <a:spLocks/>
          </p:cNvSpPr>
          <p:nvPr/>
        </p:nvSpPr>
        <p:spPr>
          <a:xfrm>
            <a:off x="170854" y="1537064"/>
            <a:ext cx="6987720" cy="4217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>
                <a:latin typeface="+mn-lt"/>
              </a:rPr>
              <a:t>SAMOVOLNĚ REAGUJÍCÍ LÁTKA NEBO SMĚS:</a:t>
            </a:r>
            <a:r>
              <a:rPr lang="en-US" sz="1800" b="1" dirty="0">
                <a:latin typeface="+mn-lt"/>
              </a:rPr>
              <a:t> </a:t>
            </a:r>
            <a:endParaRPr lang="cs-CZ" sz="1800" b="1" dirty="0">
              <a:latin typeface="+mn-lt"/>
            </a:endParaRPr>
          </a:p>
          <a:p>
            <a:pPr marL="0" indent="0" algn="just">
              <a:buNone/>
            </a:pPr>
            <a:r>
              <a:rPr lang="cs-CZ" sz="1600" dirty="0"/>
              <a:t>T</a:t>
            </a:r>
            <a:r>
              <a:rPr lang="cs-CZ" sz="1600" dirty="0">
                <a:latin typeface="+mn-lt"/>
              </a:rPr>
              <a:t>eplotně nestálá kapalná nebo tuhá látka nebo</a:t>
            </a:r>
            <a:r>
              <a:rPr lang="en-US" sz="1600" dirty="0">
                <a:latin typeface="+mn-lt"/>
              </a:rPr>
              <a:t> </a:t>
            </a:r>
            <a:r>
              <a:rPr lang="cs-CZ" sz="1600" dirty="0">
                <a:latin typeface="+mn-lt"/>
              </a:rPr>
              <a:t>směs náchylná </a:t>
            </a:r>
            <a:r>
              <a:rPr lang="en-US" sz="1600" dirty="0">
                <a:latin typeface="+mn-lt"/>
              </a:rPr>
              <a:t>k </a:t>
            </a:r>
            <a:r>
              <a:rPr lang="cs-CZ" sz="1600" dirty="0">
                <a:latin typeface="+mn-lt"/>
              </a:rPr>
              <a:t>silně exotermickému rozkladu </a:t>
            </a:r>
            <a:r>
              <a:rPr lang="en-US" sz="1600" dirty="0" err="1">
                <a:latin typeface="+mn-lt"/>
              </a:rPr>
              <a:t>i</a:t>
            </a:r>
            <a:r>
              <a:rPr lang="en-US" sz="1600" dirty="0">
                <a:latin typeface="+mn-lt"/>
              </a:rPr>
              <a:t> bez </a:t>
            </a:r>
            <a:r>
              <a:rPr lang="cs-CZ" sz="1600" dirty="0">
                <a:latin typeface="+mn-lt"/>
              </a:rPr>
              <a:t>přístupu kyslíku (vzduchu</a:t>
            </a:r>
            <a:r>
              <a:rPr lang="en-US" sz="1600" dirty="0">
                <a:latin typeface="+mn-lt"/>
              </a:rPr>
              <a:t>). Tato </a:t>
            </a:r>
            <a:r>
              <a:rPr lang="cs-CZ" sz="1600" dirty="0">
                <a:latin typeface="+mn-lt"/>
              </a:rPr>
              <a:t>definice vylučuje látky </a:t>
            </a:r>
            <a:r>
              <a:rPr lang="en-US" sz="1600" dirty="0">
                <a:latin typeface="+mn-lt"/>
              </a:rPr>
              <a:t>a </a:t>
            </a:r>
            <a:r>
              <a:rPr lang="cs-CZ" sz="1600" dirty="0">
                <a:latin typeface="+mn-lt"/>
              </a:rPr>
              <a:t>směsi klasifikované podle této části jako výbušniny</a:t>
            </a:r>
            <a:r>
              <a:rPr lang="en-US" sz="1600" dirty="0">
                <a:latin typeface="+mn-lt"/>
              </a:rPr>
              <a:t>, </a:t>
            </a:r>
            <a:r>
              <a:rPr lang="cs-CZ" sz="1600" dirty="0">
                <a:latin typeface="+mn-lt"/>
              </a:rPr>
              <a:t>organické peroxidy nebo oxidující látky </a:t>
            </a:r>
            <a:r>
              <a:rPr lang="en-US" sz="1600" dirty="0">
                <a:latin typeface="+mn-lt"/>
              </a:rPr>
              <a:t>a </a:t>
            </a:r>
            <a:r>
              <a:rPr lang="cs-CZ" sz="1600" dirty="0">
                <a:latin typeface="+mn-lt"/>
              </a:rPr>
              <a:t>směsi</a:t>
            </a:r>
            <a:r>
              <a:rPr lang="en-US" sz="1600" dirty="0">
                <a:latin typeface="+mn-lt"/>
              </a:rPr>
              <a:t>.</a:t>
            </a:r>
            <a:endParaRPr lang="cs-CZ" sz="1600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pl-PL" sz="1600" b="1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pl-PL" sz="1600" b="1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457200" lvl="1" indent="-457200" algn="just">
              <a:buNone/>
            </a:pPr>
            <a:r>
              <a:rPr lang="en-US" sz="1600" dirty="0">
                <a:solidFill>
                  <a:schemeClr val="accent1"/>
                </a:solidFill>
              </a:rPr>
              <a:t>Self-react. A</a:t>
            </a:r>
            <a:r>
              <a:rPr lang="cs-CZ" sz="1600" dirty="0">
                <a:solidFill>
                  <a:schemeClr val="accent1"/>
                </a:solidFill>
              </a:rPr>
              <a:t>, H240</a:t>
            </a:r>
            <a:endParaRPr lang="en-US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en-US" sz="1600" dirty="0">
                <a:solidFill>
                  <a:schemeClr val="accent1"/>
                </a:solidFill>
              </a:rPr>
              <a:t>Self-react. B</a:t>
            </a:r>
            <a:r>
              <a:rPr lang="cs-CZ" sz="1600" dirty="0">
                <a:solidFill>
                  <a:schemeClr val="accent1"/>
                </a:solidFill>
              </a:rPr>
              <a:t>, H241</a:t>
            </a:r>
            <a:endParaRPr lang="en-US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en-US" sz="1600" dirty="0">
                <a:solidFill>
                  <a:schemeClr val="accent1"/>
                </a:solidFill>
              </a:rPr>
              <a:t>Self-react. CD</a:t>
            </a:r>
            <a:r>
              <a:rPr lang="cs-CZ" sz="1600" dirty="0">
                <a:solidFill>
                  <a:schemeClr val="accent1"/>
                </a:solidFill>
              </a:rPr>
              <a:t>, H242</a:t>
            </a:r>
            <a:endParaRPr lang="en-US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en-US" sz="1600" dirty="0">
                <a:solidFill>
                  <a:schemeClr val="accent1"/>
                </a:solidFill>
              </a:rPr>
              <a:t>Self-react. EF</a:t>
            </a:r>
            <a:r>
              <a:rPr lang="cs-CZ" sz="1600" dirty="0">
                <a:solidFill>
                  <a:schemeClr val="accent1"/>
                </a:solidFill>
              </a:rPr>
              <a:t>, H242</a:t>
            </a:r>
            <a:endParaRPr lang="en-US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en-US" sz="1600" dirty="0">
                <a:solidFill>
                  <a:schemeClr val="accent1"/>
                </a:solidFill>
              </a:rPr>
              <a:t>Self-react. G</a:t>
            </a:r>
            <a:r>
              <a:rPr lang="cs-CZ" sz="1600" dirty="0">
                <a:solidFill>
                  <a:schemeClr val="accent1"/>
                </a:solidFill>
              </a:rPr>
              <a:t>, -</a:t>
            </a:r>
            <a:endParaRPr lang="en-US" sz="1600" dirty="0">
              <a:solidFill>
                <a:schemeClr val="accent1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800" dirty="0"/>
          </a:p>
        </p:txBody>
      </p:sp>
      <p:grpSp>
        <p:nvGrpSpPr>
          <p:cNvPr id="18" name="Group 2">
            <a:extLst>
              <a:ext uri="{FF2B5EF4-FFF2-40B4-BE49-F238E27FC236}">
                <a16:creationId xmlns:a16="http://schemas.microsoft.com/office/drawing/2014/main" id="{74AFB6C0-58C8-43A4-88FA-3D70C70B8031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9" name="Rectangle 3">
              <a:extLst>
                <a:ext uri="{FF2B5EF4-FFF2-40B4-BE49-F238E27FC236}">
                  <a16:creationId xmlns:a16="http://schemas.microsoft.com/office/drawing/2014/main" id="{2434E2EF-B17A-4E11-B212-4ADDBB0E41A0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4">
              <a:extLst>
                <a:ext uri="{FF2B5EF4-FFF2-40B4-BE49-F238E27FC236}">
                  <a16:creationId xmlns:a16="http://schemas.microsoft.com/office/drawing/2014/main" id="{C2317E94-9083-464F-BBD2-2A06CBEA831A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5">
              <a:extLst>
                <a:ext uri="{FF2B5EF4-FFF2-40B4-BE49-F238E27FC236}">
                  <a16:creationId xmlns:a16="http://schemas.microsoft.com/office/drawing/2014/main" id="{1B6FC961-C812-44CA-AB23-085A323AEEE1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Kosočtverec 21">
            <a:extLst>
              <a:ext uri="{FF2B5EF4-FFF2-40B4-BE49-F238E27FC236}">
                <a16:creationId xmlns:a16="http://schemas.microsoft.com/office/drawing/2014/main" id="{E9BD757E-4E47-4D4C-ACCD-FACD19630E22}"/>
              </a:ext>
            </a:extLst>
          </p:cNvPr>
          <p:cNvSpPr/>
          <p:nvPr/>
        </p:nvSpPr>
        <p:spPr>
          <a:xfrm>
            <a:off x="9533945" y="2505400"/>
            <a:ext cx="2593389" cy="2647377"/>
          </a:xfrm>
          <a:prstGeom prst="diamond">
            <a:avLst/>
          </a:prstGeom>
          <a:blipFill>
            <a:blip r:embed="rId4"/>
            <a:stretch>
              <a:fillRect l="-21659" t="877" r="-22091" b="87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3" name="Kosočtverec 22">
            <a:extLst>
              <a:ext uri="{FF2B5EF4-FFF2-40B4-BE49-F238E27FC236}">
                <a16:creationId xmlns:a16="http://schemas.microsoft.com/office/drawing/2014/main" id="{A5D8AB4E-66F6-438A-87AC-70833B9C0CD1}"/>
              </a:ext>
            </a:extLst>
          </p:cNvPr>
          <p:cNvSpPr/>
          <p:nvPr/>
        </p:nvSpPr>
        <p:spPr>
          <a:xfrm>
            <a:off x="6743439" y="2508183"/>
            <a:ext cx="2593388" cy="2647377"/>
          </a:xfrm>
          <a:prstGeom prst="diamond">
            <a:avLst/>
          </a:prstGeom>
          <a:blipFill>
            <a:blip r:embed="rId5"/>
            <a:srcRect/>
            <a:stretch>
              <a:fillRect l="-584" r="-58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EAD1DA52-1089-4EA4-BEF9-548EEDF63AA1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Samovolně reagující látky a směsi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EBD0A18F-0CFB-44A0-8F66-EDD867103DFC}"/>
              </a:ext>
            </a:extLst>
          </p:cNvPr>
          <p:cNvSpPr/>
          <p:nvPr/>
        </p:nvSpPr>
        <p:spPr>
          <a:xfrm>
            <a:off x="7806133" y="6177393"/>
            <a:ext cx="2822068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err="1">
                <a:solidFill>
                  <a:schemeClr val="tx1"/>
                </a:solidFill>
              </a:rPr>
              <a:t>Trinitrometan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37F169C9-6594-440B-85F7-20A50A5D4394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15" name="Grafický objekt 14" descr="Pomoc">
            <a:extLst>
              <a:ext uri="{FF2B5EF4-FFF2-40B4-BE49-F238E27FC236}">
                <a16:creationId xmlns:a16="http://schemas.microsoft.com/office/drawing/2014/main" id="{50D13A2C-E461-4CA4-BF69-C030F0A0B0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000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lačítko akce: Přejít domů 8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F9F14FF-4540-4354-805B-21D2256715ED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A3B269FC-B824-4037-AAA3-DF9353E559CD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Samozápalné kapaliny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Zástupný symbol pro obsah 2">
            <a:extLst>
              <a:ext uri="{FF2B5EF4-FFF2-40B4-BE49-F238E27FC236}">
                <a16:creationId xmlns:a16="http://schemas.microsoft.com/office/drawing/2014/main" id="{D0D02224-D432-4CF2-BB5E-41AE16E82BA1}"/>
              </a:ext>
            </a:extLst>
          </p:cNvPr>
          <p:cNvSpPr txBox="1">
            <a:spLocks/>
          </p:cNvSpPr>
          <p:nvPr/>
        </p:nvSpPr>
        <p:spPr>
          <a:xfrm>
            <a:off x="192331" y="1665531"/>
            <a:ext cx="6987720" cy="3898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/>
              <a:t>SAMOZÁPALNÁ KAPALINA:</a:t>
            </a:r>
          </a:p>
          <a:p>
            <a:pPr marL="0" indent="0" algn="just">
              <a:buNone/>
            </a:pPr>
            <a:r>
              <a:rPr lang="cs-CZ" sz="1600" dirty="0"/>
              <a:t>Kapalná</a:t>
            </a:r>
            <a:r>
              <a:rPr lang="en-US" sz="1600" dirty="0"/>
              <a:t> </a:t>
            </a:r>
            <a:r>
              <a:rPr lang="cs-CZ" sz="1600" dirty="0"/>
              <a:t>látka nebo směs</a:t>
            </a:r>
            <a:r>
              <a:rPr lang="en-US" sz="1600" dirty="0"/>
              <a:t>, </a:t>
            </a:r>
            <a:r>
              <a:rPr lang="cs-CZ" sz="1600" dirty="0"/>
              <a:t>která</a:t>
            </a:r>
            <a:r>
              <a:rPr lang="en-US" sz="1600" dirty="0"/>
              <a:t> se </a:t>
            </a:r>
            <a:r>
              <a:rPr lang="cs-CZ" sz="1600" dirty="0"/>
              <a:t>při styku </a:t>
            </a:r>
            <a:r>
              <a:rPr lang="en-US" sz="1600" dirty="0"/>
              <a:t>se </a:t>
            </a:r>
            <a:r>
              <a:rPr lang="cs-CZ" sz="1600" dirty="0"/>
              <a:t>vzduchem i</a:t>
            </a:r>
            <a:r>
              <a:rPr lang="en-US" sz="1600" dirty="0"/>
              <a:t> v </a:t>
            </a:r>
            <a:r>
              <a:rPr lang="cs-CZ" sz="1600" dirty="0"/>
              <a:t>malých množstvích zapálí </a:t>
            </a:r>
            <a:r>
              <a:rPr lang="en-US" sz="1600" dirty="0"/>
              <a:t>do </a:t>
            </a:r>
            <a:r>
              <a:rPr lang="cs-CZ" sz="1600" dirty="0"/>
              <a:t>pěti minut.</a:t>
            </a:r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457200" lvl="1" indent="-457200" algn="just">
              <a:buNone/>
            </a:pPr>
            <a:r>
              <a:rPr lang="pt-BR" sz="1600" dirty="0">
                <a:solidFill>
                  <a:schemeClr val="accent1"/>
                </a:solidFill>
              </a:rPr>
              <a:t>Pyr. Liq. 1</a:t>
            </a:r>
            <a:r>
              <a:rPr lang="cs-CZ" sz="1600" dirty="0">
                <a:solidFill>
                  <a:schemeClr val="accent1"/>
                </a:solidFill>
              </a:rPr>
              <a:t>, H250</a:t>
            </a:r>
            <a:endParaRPr lang="pt-BR" sz="1600" dirty="0">
              <a:solidFill>
                <a:schemeClr val="accent1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800" dirty="0"/>
          </a:p>
        </p:txBody>
      </p:sp>
      <p:grpSp>
        <p:nvGrpSpPr>
          <p:cNvPr id="13" name="Group 2">
            <a:extLst>
              <a:ext uri="{FF2B5EF4-FFF2-40B4-BE49-F238E27FC236}">
                <a16:creationId xmlns:a16="http://schemas.microsoft.com/office/drawing/2014/main" id="{0293EF9A-66F3-4FD5-BDC7-0E803663421F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4" name="Rectangle 3">
              <a:extLst>
                <a:ext uri="{FF2B5EF4-FFF2-40B4-BE49-F238E27FC236}">
                  <a16:creationId xmlns:a16="http://schemas.microsoft.com/office/drawing/2014/main" id="{A28CA6D8-7D7F-4FFB-A4BD-09196249D8CB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4">
              <a:extLst>
                <a:ext uri="{FF2B5EF4-FFF2-40B4-BE49-F238E27FC236}">
                  <a16:creationId xmlns:a16="http://schemas.microsoft.com/office/drawing/2014/main" id="{92BE7B7A-0369-48DD-9F28-9C4FC7974D28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5">
              <a:extLst>
                <a:ext uri="{FF2B5EF4-FFF2-40B4-BE49-F238E27FC236}">
                  <a16:creationId xmlns:a16="http://schemas.microsoft.com/office/drawing/2014/main" id="{32309DEF-70B2-47EE-90F5-3635B695D249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Kosočtverec 16">
            <a:extLst>
              <a:ext uri="{FF2B5EF4-FFF2-40B4-BE49-F238E27FC236}">
                <a16:creationId xmlns:a16="http://schemas.microsoft.com/office/drawing/2014/main" id="{B4C92DDE-1696-4CEF-BD18-EA3B4328331B}"/>
              </a:ext>
            </a:extLst>
          </p:cNvPr>
          <p:cNvSpPr/>
          <p:nvPr/>
        </p:nvSpPr>
        <p:spPr>
          <a:xfrm>
            <a:off x="7416000" y="1250036"/>
            <a:ext cx="4032000" cy="4104000"/>
          </a:xfrm>
          <a:prstGeom prst="diamond">
            <a:avLst/>
          </a:prstGeom>
          <a:blipFill>
            <a:blip r:embed="rId4"/>
            <a:stretch>
              <a:fillRect l="-21659" t="877" r="-22091" b="87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0F000673-F1BC-4188-B8F0-539AE4C0B4BA}"/>
              </a:ext>
            </a:extLst>
          </p:cNvPr>
          <p:cNvSpPr/>
          <p:nvPr/>
        </p:nvSpPr>
        <p:spPr>
          <a:xfrm>
            <a:off x="7871847" y="6182163"/>
            <a:ext cx="2822068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err="1">
                <a:solidFill>
                  <a:schemeClr val="tx1"/>
                </a:solidFill>
              </a:rPr>
              <a:t>Trialkylborany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5468AF02-C715-4250-BA86-F22DF2C3881A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0" name="Grafický objekt 19" descr="Pomoc">
            <a:extLst>
              <a:ext uri="{FF2B5EF4-FFF2-40B4-BE49-F238E27FC236}">
                <a16:creationId xmlns:a16="http://schemas.microsoft.com/office/drawing/2014/main" id="{50AA847C-36C5-4A96-90EB-D1857FC864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96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lačítko akce: Přejít domů 10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F037ABD7-F091-4A28-B97E-96FBCFCABF06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43F6CBFA-5E09-4A4F-96BE-3A7FC557E1FA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Samozápalné tuhé látky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ástupný symbol pro obsah 2">
            <a:extLst>
              <a:ext uri="{FF2B5EF4-FFF2-40B4-BE49-F238E27FC236}">
                <a16:creationId xmlns:a16="http://schemas.microsoft.com/office/drawing/2014/main" id="{D010EC6E-3E3F-4D1E-BE7D-00A0DC70B362}"/>
              </a:ext>
            </a:extLst>
          </p:cNvPr>
          <p:cNvSpPr txBox="1">
            <a:spLocks/>
          </p:cNvSpPr>
          <p:nvPr/>
        </p:nvSpPr>
        <p:spPr>
          <a:xfrm>
            <a:off x="192331" y="1677388"/>
            <a:ext cx="6987720" cy="3898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/>
              <a:t>SAMOZÁPALNÁ TUHÁ LÁTKA</a:t>
            </a:r>
            <a:r>
              <a:rPr lang="cs-CZ" sz="1800" b="1" dirty="0">
                <a:latin typeface="+mn-lt"/>
              </a:rPr>
              <a:t>:</a:t>
            </a:r>
            <a:r>
              <a:rPr lang="cs-CZ" sz="1800" b="1" dirty="0"/>
              <a:t> </a:t>
            </a:r>
          </a:p>
          <a:p>
            <a:pPr marL="0" indent="0" algn="just">
              <a:buNone/>
            </a:pPr>
            <a:r>
              <a:rPr lang="cs-CZ" sz="1600" dirty="0"/>
              <a:t>Tuhá</a:t>
            </a:r>
            <a:r>
              <a:rPr lang="en-US" sz="1600" dirty="0"/>
              <a:t> </a:t>
            </a:r>
            <a:r>
              <a:rPr lang="cs-CZ" sz="1600" dirty="0"/>
              <a:t>látka nebo směs</a:t>
            </a:r>
            <a:r>
              <a:rPr lang="en-US" sz="1600" dirty="0"/>
              <a:t>, </a:t>
            </a:r>
            <a:r>
              <a:rPr lang="cs-CZ" sz="1600" dirty="0"/>
              <a:t>která</a:t>
            </a:r>
            <a:r>
              <a:rPr lang="en-US" sz="1600" dirty="0"/>
              <a:t> se </a:t>
            </a:r>
            <a:r>
              <a:rPr lang="cs-CZ" sz="1600" dirty="0"/>
              <a:t>při styku </a:t>
            </a:r>
            <a:r>
              <a:rPr lang="en-US" sz="1600" dirty="0"/>
              <a:t>se </a:t>
            </a:r>
            <a:r>
              <a:rPr lang="cs-CZ" sz="1600" dirty="0"/>
              <a:t>vzduchem i</a:t>
            </a:r>
            <a:r>
              <a:rPr lang="en-US" sz="1600" dirty="0"/>
              <a:t> v </a:t>
            </a:r>
            <a:r>
              <a:rPr lang="cs-CZ" sz="1600" dirty="0"/>
              <a:t>malých množstvích zapálí</a:t>
            </a:r>
            <a:r>
              <a:rPr lang="en-US" sz="1600" dirty="0"/>
              <a:t> do </a:t>
            </a:r>
            <a:r>
              <a:rPr lang="cs-CZ" sz="1600" dirty="0"/>
              <a:t>pěti</a:t>
            </a:r>
            <a:r>
              <a:rPr lang="en-US" sz="1600" dirty="0"/>
              <a:t> </a:t>
            </a:r>
            <a:r>
              <a:rPr lang="cs-CZ" sz="1600" dirty="0"/>
              <a:t>minut</a:t>
            </a:r>
            <a:r>
              <a:rPr lang="en-US" sz="1600" dirty="0"/>
              <a:t>.</a:t>
            </a:r>
            <a:endParaRPr lang="cs-CZ" sz="16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457200" lvl="1" indent="-457200" algn="just">
              <a:buNone/>
            </a:pPr>
            <a:r>
              <a:rPr lang="pt-BR" sz="1600" dirty="0">
                <a:solidFill>
                  <a:schemeClr val="accent1"/>
                </a:solidFill>
              </a:rPr>
              <a:t>Pyr. </a:t>
            </a:r>
            <a:r>
              <a:rPr lang="cs-CZ" sz="1600" dirty="0">
                <a:solidFill>
                  <a:schemeClr val="accent1"/>
                </a:solidFill>
              </a:rPr>
              <a:t>Sol</a:t>
            </a:r>
            <a:r>
              <a:rPr lang="pt-BR" sz="1600" dirty="0">
                <a:solidFill>
                  <a:schemeClr val="accent1"/>
                </a:solidFill>
              </a:rPr>
              <a:t>. 1</a:t>
            </a:r>
            <a:r>
              <a:rPr lang="cs-CZ" sz="1600" dirty="0">
                <a:solidFill>
                  <a:schemeClr val="accent1"/>
                </a:solidFill>
              </a:rPr>
              <a:t>, H250</a:t>
            </a:r>
            <a:endParaRPr lang="pt-BR" sz="1600" dirty="0">
              <a:solidFill>
                <a:schemeClr val="accent1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800" dirty="0"/>
          </a:p>
        </p:txBody>
      </p:sp>
      <p:grpSp>
        <p:nvGrpSpPr>
          <p:cNvPr id="14" name="Group 2">
            <a:extLst>
              <a:ext uri="{FF2B5EF4-FFF2-40B4-BE49-F238E27FC236}">
                <a16:creationId xmlns:a16="http://schemas.microsoft.com/office/drawing/2014/main" id="{6B1A2997-4B45-43D6-A2F6-A65B52C4A5A5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5" name="Rectangle 3">
              <a:extLst>
                <a:ext uri="{FF2B5EF4-FFF2-40B4-BE49-F238E27FC236}">
                  <a16:creationId xmlns:a16="http://schemas.microsoft.com/office/drawing/2014/main" id="{CB6EA005-4565-43F0-9178-1DC89667BB96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7372963A-200B-4424-B2DF-0E059969EBDB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5">
              <a:extLst>
                <a:ext uri="{FF2B5EF4-FFF2-40B4-BE49-F238E27FC236}">
                  <a16:creationId xmlns:a16="http://schemas.microsoft.com/office/drawing/2014/main" id="{71AD12D9-AF9C-44F5-ACD3-3AA51F361593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Kosočtverec 17">
            <a:extLst>
              <a:ext uri="{FF2B5EF4-FFF2-40B4-BE49-F238E27FC236}">
                <a16:creationId xmlns:a16="http://schemas.microsoft.com/office/drawing/2014/main" id="{E043B28A-05E8-4640-94FD-258F4670A998}"/>
              </a:ext>
            </a:extLst>
          </p:cNvPr>
          <p:cNvSpPr/>
          <p:nvPr/>
        </p:nvSpPr>
        <p:spPr>
          <a:xfrm>
            <a:off x="7416000" y="1250036"/>
            <a:ext cx="4032000" cy="4104000"/>
          </a:xfrm>
          <a:prstGeom prst="diamond">
            <a:avLst/>
          </a:prstGeom>
          <a:blipFill>
            <a:blip r:embed="rId4"/>
            <a:stretch>
              <a:fillRect l="-21659" t="877" r="-22091" b="87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65FBD302-37A3-490F-B990-A88FE2380BEE}"/>
              </a:ext>
            </a:extLst>
          </p:cNvPr>
          <p:cNvSpPr/>
          <p:nvPr/>
        </p:nvSpPr>
        <p:spPr>
          <a:xfrm>
            <a:off x="7717595" y="6182163"/>
            <a:ext cx="2822068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Bílý fosfor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03AFB916-7F60-4B8D-A746-B30202A2EDF4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1" name="Grafický objekt 20" descr="Pomoc">
            <a:extLst>
              <a:ext uri="{FF2B5EF4-FFF2-40B4-BE49-F238E27FC236}">
                <a16:creationId xmlns:a16="http://schemas.microsoft.com/office/drawing/2014/main" id="{EDB8C8C6-04B0-40DC-BEFD-A1ACE5FD8C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8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lačítko akce: Přejít domů 1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BBFF9E7D-020A-49C2-9C2D-FCC0DC3457F8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Zástupný symbol pro obsah 2">
            <a:extLst>
              <a:ext uri="{FF2B5EF4-FFF2-40B4-BE49-F238E27FC236}">
                <a16:creationId xmlns:a16="http://schemas.microsoft.com/office/drawing/2014/main" id="{AA4E5631-4A5A-48C8-B94C-75A85C82E857}"/>
              </a:ext>
            </a:extLst>
          </p:cNvPr>
          <p:cNvSpPr txBox="1">
            <a:spLocks/>
          </p:cNvSpPr>
          <p:nvPr/>
        </p:nvSpPr>
        <p:spPr>
          <a:xfrm>
            <a:off x="130127" y="1353007"/>
            <a:ext cx="6987720" cy="3898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>
                <a:latin typeface="+mn-lt"/>
              </a:rPr>
              <a:t>SAMOZAHŘÍVAJÍCÍ SE LÁTKA NEBO SMĚS:</a:t>
            </a:r>
            <a:r>
              <a:rPr lang="en-US" sz="1800" b="1" dirty="0">
                <a:latin typeface="+mn-lt"/>
              </a:rPr>
              <a:t> </a:t>
            </a:r>
            <a:endParaRPr lang="cs-CZ" sz="1800" b="1" dirty="0">
              <a:latin typeface="+mn-lt"/>
            </a:endParaRPr>
          </a:p>
          <a:p>
            <a:pPr marL="0" indent="0" algn="just">
              <a:buNone/>
            </a:pPr>
            <a:r>
              <a:rPr lang="cs-CZ" sz="1600" dirty="0"/>
              <a:t>Kapalná</a:t>
            </a:r>
            <a:r>
              <a:rPr lang="en-US" sz="1600" dirty="0"/>
              <a:t> </a:t>
            </a:r>
            <a:r>
              <a:rPr lang="cs-CZ" sz="1600" dirty="0"/>
              <a:t>nebo tuhá látka nebo směs jiná než samozápalná kapalina nebo tuhá látka, která </a:t>
            </a:r>
            <a:r>
              <a:rPr lang="en-US" sz="1600" dirty="0"/>
              <a:t>je </a:t>
            </a:r>
            <a:r>
              <a:rPr lang="cs-CZ" sz="1600" dirty="0"/>
              <a:t>při reakci </a:t>
            </a:r>
            <a:r>
              <a:rPr lang="en-US" sz="1600" dirty="0"/>
              <a:t>se </a:t>
            </a:r>
            <a:r>
              <a:rPr lang="cs-CZ" sz="1600" dirty="0"/>
              <a:t>vzduchem</a:t>
            </a:r>
            <a:r>
              <a:rPr lang="en-US" sz="1600" dirty="0"/>
              <a:t> a bez </a:t>
            </a:r>
            <a:r>
              <a:rPr lang="cs-CZ" sz="1600" dirty="0"/>
              <a:t>dodání energie schopna </a:t>
            </a:r>
            <a:r>
              <a:rPr lang="en-US" sz="1600" dirty="0"/>
              <a:t>se </a:t>
            </a:r>
            <a:r>
              <a:rPr lang="cs-CZ" sz="1600" dirty="0"/>
              <a:t>sama zahřívat</a:t>
            </a:r>
            <a:r>
              <a:rPr lang="en-US" sz="1600" dirty="0"/>
              <a:t>. Tato </a:t>
            </a:r>
            <a:r>
              <a:rPr lang="cs-CZ" sz="1600" dirty="0"/>
              <a:t>látka nebo směs </a:t>
            </a:r>
            <a:r>
              <a:rPr lang="en-US" sz="1600" dirty="0"/>
              <a:t>se </a:t>
            </a:r>
            <a:r>
              <a:rPr lang="cs-CZ" sz="1600" dirty="0"/>
              <a:t>odlišuje</a:t>
            </a:r>
            <a:r>
              <a:rPr lang="en-US" sz="1600" dirty="0"/>
              <a:t> od </a:t>
            </a:r>
            <a:r>
              <a:rPr lang="cs-CZ" sz="1600" dirty="0"/>
              <a:t>samozápalné kapaliny nebo tuhé látky tím, že </a:t>
            </a:r>
            <a:r>
              <a:rPr lang="en-US" sz="1600" dirty="0"/>
              <a:t>se </a:t>
            </a:r>
            <a:r>
              <a:rPr lang="cs-CZ" sz="1600" dirty="0"/>
              <a:t>zapaluje pouze ve velkém množství (kilogramy) </a:t>
            </a:r>
            <a:r>
              <a:rPr lang="en-US" sz="1600" dirty="0"/>
              <a:t>a po </a:t>
            </a:r>
            <a:r>
              <a:rPr lang="cs-CZ" sz="1600" dirty="0"/>
              <a:t>dlouhé době (hodiny nebo dny).</a:t>
            </a:r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457200" lvl="1" indent="-457200" algn="just">
              <a:buNone/>
            </a:pPr>
            <a:r>
              <a:rPr lang="pt-BR" sz="1600" dirty="0">
                <a:solidFill>
                  <a:schemeClr val="accent1"/>
                </a:solidFill>
              </a:rPr>
              <a:t>Self-heat. 1</a:t>
            </a:r>
            <a:r>
              <a:rPr lang="cs-CZ" sz="1600" dirty="0">
                <a:solidFill>
                  <a:schemeClr val="accent1"/>
                </a:solidFill>
              </a:rPr>
              <a:t>, H251</a:t>
            </a:r>
            <a:endParaRPr lang="pt-BR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pt-BR" sz="1600" dirty="0">
                <a:solidFill>
                  <a:schemeClr val="accent1"/>
                </a:solidFill>
              </a:rPr>
              <a:t>Self-heat. 2</a:t>
            </a:r>
            <a:r>
              <a:rPr lang="cs-CZ" sz="1600" dirty="0">
                <a:solidFill>
                  <a:schemeClr val="accent1"/>
                </a:solidFill>
              </a:rPr>
              <a:t>, H252</a:t>
            </a:r>
            <a:endParaRPr lang="pt-BR" sz="1600" dirty="0">
              <a:solidFill>
                <a:schemeClr val="accent1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800" dirty="0"/>
          </a:p>
        </p:txBody>
      </p:sp>
      <p:grpSp>
        <p:nvGrpSpPr>
          <p:cNvPr id="15" name="Group 2">
            <a:extLst>
              <a:ext uri="{FF2B5EF4-FFF2-40B4-BE49-F238E27FC236}">
                <a16:creationId xmlns:a16="http://schemas.microsoft.com/office/drawing/2014/main" id="{82BBDF14-2168-4EDC-BDC8-962D03F4DCCB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6" name="Rectangle 3">
              <a:extLst>
                <a:ext uri="{FF2B5EF4-FFF2-40B4-BE49-F238E27FC236}">
                  <a16:creationId xmlns:a16="http://schemas.microsoft.com/office/drawing/2014/main" id="{7BA583C1-1FF2-4A81-ACD7-C4137B39E869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4">
              <a:extLst>
                <a:ext uri="{FF2B5EF4-FFF2-40B4-BE49-F238E27FC236}">
                  <a16:creationId xmlns:a16="http://schemas.microsoft.com/office/drawing/2014/main" id="{3C789D33-3537-46A6-AF1E-7E3A85269B93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5">
              <a:extLst>
                <a:ext uri="{FF2B5EF4-FFF2-40B4-BE49-F238E27FC236}">
                  <a16:creationId xmlns:a16="http://schemas.microsoft.com/office/drawing/2014/main" id="{3120A769-4D2B-4175-8769-FF985865EE44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Kosočtverec 18">
            <a:extLst>
              <a:ext uri="{FF2B5EF4-FFF2-40B4-BE49-F238E27FC236}">
                <a16:creationId xmlns:a16="http://schemas.microsoft.com/office/drawing/2014/main" id="{AB4A6B36-CFE5-4073-9DAC-BCA60A229E2B}"/>
              </a:ext>
            </a:extLst>
          </p:cNvPr>
          <p:cNvSpPr/>
          <p:nvPr/>
        </p:nvSpPr>
        <p:spPr>
          <a:xfrm>
            <a:off x="7416000" y="1250036"/>
            <a:ext cx="4032000" cy="4104000"/>
          </a:xfrm>
          <a:prstGeom prst="diamond">
            <a:avLst/>
          </a:prstGeom>
          <a:blipFill>
            <a:blip r:embed="rId4"/>
            <a:stretch>
              <a:fillRect l="-21659" t="877" r="-22091" b="87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832ACA4B-6809-4F37-BC6A-9D271D398BA5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Samozahřívající se látky a směsi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0B1BE382-2545-4D7A-BED9-13DDB78BCB7A}"/>
              </a:ext>
            </a:extLst>
          </p:cNvPr>
          <p:cNvSpPr/>
          <p:nvPr/>
        </p:nvSpPr>
        <p:spPr>
          <a:xfrm>
            <a:off x="8463829" y="6198632"/>
            <a:ext cx="2822068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err="1">
                <a:solidFill>
                  <a:schemeClr val="tx1"/>
                </a:solidFill>
              </a:rPr>
              <a:t>Dithioničitan</a:t>
            </a:r>
            <a:r>
              <a:rPr lang="cs-CZ" sz="1400" dirty="0">
                <a:solidFill>
                  <a:schemeClr val="tx1"/>
                </a:solidFill>
              </a:rPr>
              <a:t> sodný, hořčík (prášek)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672B3FF4-82CD-4D16-AB3B-ECC728602A3A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1" name="Grafický objekt 20" descr="Pomoc">
            <a:extLst>
              <a:ext uri="{FF2B5EF4-FFF2-40B4-BE49-F238E27FC236}">
                <a16:creationId xmlns:a16="http://schemas.microsoft.com/office/drawing/2014/main" id="{2218EB13-3ABC-431D-B1A5-24169BC7BB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7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lačítko akce: Přejít domů 10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8FEBBD8B-D794-4EE5-B770-76F2ED42A63F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Zástupný symbol pro obsah 2">
            <a:extLst>
              <a:ext uri="{FF2B5EF4-FFF2-40B4-BE49-F238E27FC236}">
                <a16:creationId xmlns:a16="http://schemas.microsoft.com/office/drawing/2014/main" id="{1C64B984-B5DC-4771-91F4-F6D8B20BE340}"/>
              </a:ext>
            </a:extLst>
          </p:cNvPr>
          <p:cNvSpPr txBox="1">
            <a:spLocks/>
          </p:cNvSpPr>
          <p:nvPr/>
        </p:nvSpPr>
        <p:spPr>
          <a:xfrm>
            <a:off x="130127" y="1455978"/>
            <a:ext cx="6987720" cy="3898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>
                <a:latin typeface="+mn-lt"/>
              </a:rPr>
              <a:t>LÁTKA NEBO SMĚS, KTERÁ PŘI STYKU S VODOU UVOLŇUJE HOŘLAVÉ PLYNY</a:t>
            </a:r>
            <a:r>
              <a:rPr lang="cs-CZ" sz="1800" b="1" dirty="0"/>
              <a:t>:</a:t>
            </a:r>
            <a:endParaRPr lang="cs-CZ" sz="1800" b="1" dirty="0">
              <a:latin typeface="+mn-lt"/>
            </a:endParaRPr>
          </a:p>
          <a:p>
            <a:pPr marL="0" indent="0" algn="just">
              <a:buNone/>
            </a:pPr>
            <a:r>
              <a:rPr lang="cs-CZ" sz="1600" dirty="0"/>
              <a:t>Tuhá nebo kapalná látka nebo směs, která </a:t>
            </a:r>
            <a:r>
              <a:rPr lang="en-US" sz="1600" dirty="0"/>
              <a:t>je </a:t>
            </a:r>
            <a:r>
              <a:rPr lang="cs-CZ" sz="1600" dirty="0"/>
              <a:t>při vzájemném působení </a:t>
            </a:r>
            <a:r>
              <a:rPr lang="en-US" sz="1600" dirty="0"/>
              <a:t>s vodou </a:t>
            </a:r>
            <a:r>
              <a:rPr lang="cs-CZ" sz="1600" dirty="0"/>
              <a:t>náchylná</a:t>
            </a:r>
            <a:r>
              <a:rPr lang="en-US" sz="1600" dirty="0"/>
              <a:t> k </a:t>
            </a:r>
            <a:r>
              <a:rPr lang="cs-CZ" sz="1600" dirty="0"/>
              <a:t>tomu stát </a:t>
            </a:r>
            <a:r>
              <a:rPr lang="en-US" sz="1600" dirty="0"/>
              <a:t>se </a:t>
            </a:r>
            <a:r>
              <a:rPr lang="cs-CZ" sz="1600" dirty="0"/>
              <a:t>samozápalnou nebo uvolňovat hořlavé plyny </a:t>
            </a:r>
            <a:r>
              <a:rPr lang="en-US" sz="1600" dirty="0"/>
              <a:t>v </a:t>
            </a:r>
            <a:r>
              <a:rPr lang="cs-CZ" sz="1600" dirty="0"/>
              <a:t>nebezpečném množství</a:t>
            </a:r>
            <a:r>
              <a:rPr lang="en-US" sz="1600" dirty="0"/>
              <a:t>.</a:t>
            </a:r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457200" lvl="1" indent="-457200" algn="just">
              <a:buNone/>
            </a:pPr>
            <a:r>
              <a:rPr lang="en-US" sz="1600" dirty="0">
                <a:solidFill>
                  <a:schemeClr val="accent1"/>
                </a:solidFill>
              </a:rPr>
              <a:t>Water-react. 1</a:t>
            </a:r>
            <a:r>
              <a:rPr lang="cs-CZ" sz="1600" dirty="0">
                <a:solidFill>
                  <a:schemeClr val="accent1"/>
                </a:solidFill>
              </a:rPr>
              <a:t>, H260</a:t>
            </a:r>
            <a:endParaRPr lang="en-US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en-US" sz="1600" dirty="0">
                <a:solidFill>
                  <a:schemeClr val="accent1"/>
                </a:solidFill>
              </a:rPr>
              <a:t>Water-react. 2</a:t>
            </a:r>
            <a:r>
              <a:rPr lang="cs-CZ" sz="1600" dirty="0">
                <a:solidFill>
                  <a:schemeClr val="accent1"/>
                </a:solidFill>
              </a:rPr>
              <a:t>, H261</a:t>
            </a:r>
            <a:endParaRPr lang="en-US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en-US" sz="1600" dirty="0">
                <a:solidFill>
                  <a:schemeClr val="accent1"/>
                </a:solidFill>
              </a:rPr>
              <a:t>Water-react. 3</a:t>
            </a:r>
            <a:r>
              <a:rPr lang="cs-CZ" sz="1600" dirty="0">
                <a:solidFill>
                  <a:schemeClr val="accent1"/>
                </a:solidFill>
              </a:rPr>
              <a:t>, H261</a:t>
            </a:r>
            <a:endParaRPr lang="en-US" sz="1600" dirty="0">
              <a:solidFill>
                <a:schemeClr val="accent1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800" dirty="0"/>
          </a:p>
        </p:txBody>
      </p:sp>
      <p:grpSp>
        <p:nvGrpSpPr>
          <p:cNvPr id="14" name="Group 2">
            <a:extLst>
              <a:ext uri="{FF2B5EF4-FFF2-40B4-BE49-F238E27FC236}">
                <a16:creationId xmlns:a16="http://schemas.microsoft.com/office/drawing/2014/main" id="{A3FC8B2B-1B9F-44DA-AC5C-62157A5A8960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5" name="Rectangle 3">
              <a:extLst>
                <a:ext uri="{FF2B5EF4-FFF2-40B4-BE49-F238E27FC236}">
                  <a16:creationId xmlns:a16="http://schemas.microsoft.com/office/drawing/2014/main" id="{77B45B00-375E-48B7-9CEF-183B86DDF14A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97D932F6-166F-4F9C-AB75-EAAB83D9CA0F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5">
              <a:extLst>
                <a:ext uri="{FF2B5EF4-FFF2-40B4-BE49-F238E27FC236}">
                  <a16:creationId xmlns:a16="http://schemas.microsoft.com/office/drawing/2014/main" id="{D6C6DDBA-236C-4FD5-8755-75CED8F66923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Kosočtverec 17">
            <a:extLst>
              <a:ext uri="{FF2B5EF4-FFF2-40B4-BE49-F238E27FC236}">
                <a16:creationId xmlns:a16="http://schemas.microsoft.com/office/drawing/2014/main" id="{99222B3E-69ED-48CE-B5CE-0A426919100D}"/>
              </a:ext>
            </a:extLst>
          </p:cNvPr>
          <p:cNvSpPr/>
          <p:nvPr/>
        </p:nvSpPr>
        <p:spPr>
          <a:xfrm>
            <a:off x="7416000" y="1250036"/>
            <a:ext cx="4032000" cy="4104000"/>
          </a:xfrm>
          <a:prstGeom prst="diamond">
            <a:avLst/>
          </a:prstGeom>
          <a:blipFill>
            <a:blip r:embed="rId4"/>
            <a:stretch>
              <a:fillRect l="-21659" t="877" r="-22091" b="87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6236D64E-FA7D-4299-9C2D-1E1432285297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Látky a směsi, které při styku s vodou uvolňují hořlavé plyny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69C00C11-CC31-4141-A34E-104DE4F18D6E}"/>
              </a:ext>
            </a:extLst>
          </p:cNvPr>
          <p:cNvSpPr/>
          <p:nvPr/>
        </p:nvSpPr>
        <p:spPr>
          <a:xfrm>
            <a:off x="7806133" y="6179692"/>
            <a:ext cx="2822068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chemeClr val="tx1"/>
                </a:solidFill>
              </a:rPr>
              <a:t>Karbid vápníku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728A1FF0-3D5A-46B5-9126-76B6E664D361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1" name="Grafický objekt 20" descr="Pomoc">
            <a:extLst>
              <a:ext uri="{FF2B5EF4-FFF2-40B4-BE49-F238E27FC236}">
                <a16:creationId xmlns:a16="http://schemas.microsoft.com/office/drawing/2014/main" id="{384ABDE9-1BCB-4FDE-BC23-C179C2D8D6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lačítko akce: Přejít domů 10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C1242AFC-4D55-41FE-A07B-411F886744C2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6F88DFE6-C1FC-4234-8E1A-B3D4BBD8BE52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Oxidující kapaliny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ástupný symbol pro obsah 2">
            <a:extLst>
              <a:ext uri="{FF2B5EF4-FFF2-40B4-BE49-F238E27FC236}">
                <a16:creationId xmlns:a16="http://schemas.microsoft.com/office/drawing/2014/main" id="{D72F2E0B-D808-4BAD-995D-6C221B3FD0EB}"/>
              </a:ext>
            </a:extLst>
          </p:cNvPr>
          <p:cNvSpPr txBox="1">
            <a:spLocks/>
          </p:cNvSpPr>
          <p:nvPr/>
        </p:nvSpPr>
        <p:spPr>
          <a:xfrm>
            <a:off x="130127" y="1696754"/>
            <a:ext cx="6987720" cy="3898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>
                <a:latin typeface="+mn-lt"/>
              </a:rPr>
              <a:t>OXIDUJÍCÍ KAPALINA</a:t>
            </a:r>
            <a:r>
              <a:rPr lang="cs-CZ" sz="1800" b="1" dirty="0"/>
              <a:t>:</a:t>
            </a:r>
            <a:endParaRPr lang="cs-CZ" sz="1800" b="1" dirty="0">
              <a:latin typeface="+mn-lt"/>
            </a:endParaRPr>
          </a:p>
          <a:p>
            <a:pPr marL="0" indent="0" algn="just">
              <a:buNone/>
            </a:pPr>
            <a:r>
              <a:rPr lang="cs-CZ" sz="1600" dirty="0"/>
              <a:t>Látka nebo směs, která ačkoli sama není nutně vznětlivá, může obecně poskytováním kyslíku způsobit nebo podpořit hoření jiných látek.</a:t>
            </a:r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457200" lvl="1" indent="-457200" algn="just">
              <a:buNone/>
            </a:pPr>
            <a:r>
              <a:rPr lang="fr-FR" sz="1600" dirty="0">
                <a:solidFill>
                  <a:schemeClr val="accent1"/>
                </a:solidFill>
              </a:rPr>
              <a:t>Ox. </a:t>
            </a:r>
            <a:r>
              <a:rPr lang="fr-FR" sz="1600" dirty="0" err="1">
                <a:solidFill>
                  <a:schemeClr val="accent1"/>
                </a:solidFill>
              </a:rPr>
              <a:t>Liq</a:t>
            </a:r>
            <a:r>
              <a:rPr lang="fr-FR" sz="1600" dirty="0">
                <a:solidFill>
                  <a:schemeClr val="accent1"/>
                </a:solidFill>
              </a:rPr>
              <a:t>. 1</a:t>
            </a:r>
            <a:r>
              <a:rPr lang="cs-CZ" sz="1600" dirty="0">
                <a:solidFill>
                  <a:schemeClr val="accent1"/>
                </a:solidFill>
              </a:rPr>
              <a:t>, H271</a:t>
            </a:r>
            <a:endParaRPr lang="fr-FR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fr-FR" sz="1600" dirty="0">
                <a:solidFill>
                  <a:schemeClr val="accent1"/>
                </a:solidFill>
              </a:rPr>
              <a:t>Ox. </a:t>
            </a:r>
            <a:r>
              <a:rPr lang="fr-FR" sz="1600" dirty="0" err="1">
                <a:solidFill>
                  <a:schemeClr val="accent1"/>
                </a:solidFill>
              </a:rPr>
              <a:t>Liq</a:t>
            </a:r>
            <a:r>
              <a:rPr lang="fr-FR" sz="1600" dirty="0">
                <a:solidFill>
                  <a:schemeClr val="accent1"/>
                </a:solidFill>
              </a:rPr>
              <a:t>. 2</a:t>
            </a:r>
            <a:r>
              <a:rPr lang="cs-CZ" sz="1600" dirty="0">
                <a:solidFill>
                  <a:schemeClr val="accent1"/>
                </a:solidFill>
              </a:rPr>
              <a:t>, H272</a:t>
            </a:r>
            <a:endParaRPr lang="fr-FR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fr-FR" sz="1600" dirty="0">
                <a:solidFill>
                  <a:schemeClr val="accent1"/>
                </a:solidFill>
              </a:rPr>
              <a:t>Ox. </a:t>
            </a:r>
            <a:r>
              <a:rPr lang="fr-FR" sz="1600" dirty="0" err="1">
                <a:solidFill>
                  <a:schemeClr val="accent1"/>
                </a:solidFill>
              </a:rPr>
              <a:t>Liq</a:t>
            </a:r>
            <a:r>
              <a:rPr lang="fr-FR" sz="1600" dirty="0">
                <a:solidFill>
                  <a:schemeClr val="accent1"/>
                </a:solidFill>
              </a:rPr>
              <a:t>. 3</a:t>
            </a:r>
            <a:r>
              <a:rPr lang="cs-CZ" sz="1600" dirty="0">
                <a:solidFill>
                  <a:schemeClr val="accent1"/>
                </a:solidFill>
              </a:rPr>
              <a:t>, H272</a:t>
            </a:r>
            <a:endParaRPr lang="fr-FR" sz="1600" dirty="0">
              <a:solidFill>
                <a:schemeClr val="accent1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800" dirty="0"/>
          </a:p>
        </p:txBody>
      </p:sp>
      <p:grpSp>
        <p:nvGrpSpPr>
          <p:cNvPr id="14" name="Group 2">
            <a:extLst>
              <a:ext uri="{FF2B5EF4-FFF2-40B4-BE49-F238E27FC236}">
                <a16:creationId xmlns:a16="http://schemas.microsoft.com/office/drawing/2014/main" id="{C4479A7A-57A0-4130-8C70-00762B7530AD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5" name="Rectangle 3">
              <a:extLst>
                <a:ext uri="{FF2B5EF4-FFF2-40B4-BE49-F238E27FC236}">
                  <a16:creationId xmlns:a16="http://schemas.microsoft.com/office/drawing/2014/main" id="{39ACD6FC-CB29-4BFC-9BA7-2BC51A31D640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38F5B0C0-9081-44DB-A55C-D9029FB9F38D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5">
              <a:extLst>
                <a:ext uri="{FF2B5EF4-FFF2-40B4-BE49-F238E27FC236}">
                  <a16:creationId xmlns:a16="http://schemas.microsoft.com/office/drawing/2014/main" id="{CBF1AE70-EE2D-4EFC-A0F1-33C1080ED4DB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Kosočtverec 17">
            <a:extLst>
              <a:ext uri="{FF2B5EF4-FFF2-40B4-BE49-F238E27FC236}">
                <a16:creationId xmlns:a16="http://schemas.microsoft.com/office/drawing/2014/main" id="{DB8D2A4D-1B0E-41EA-A79B-C7E43829CACB}"/>
              </a:ext>
            </a:extLst>
          </p:cNvPr>
          <p:cNvSpPr/>
          <p:nvPr/>
        </p:nvSpPr>
        <p:spPr>
          <a:xfrm>
            <a:off x="7416000" y="1250036"/>
            <a:ext cx="4032000" cy="4104000"/>
          </a:xfrm>
          <a:prstGeom prst="diamond">
            <a:avLst/>
          </a:prstGeom>
          <a:blipFill>
            <a:blip r:embed="rId4"/>
            <a:stretch>
              <a:fillRect l="-21659" t="877" r="-22091" b="87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02F9DB13-0830-46FD-9E77-00CE341F1573}"/>
              </a:ext>
            </a:extLst>
          </p:cNvPr>
          <p:cNvSpPr/>
          <p:nvPr/>
        </p:nvSpPr>
        <p:spPr>
          <a:xfrm>
            <a:off x="8568678" y="6232375"/>
            <a:ext cx="4032000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600" dirty="0">
                <a:solidFill>
                  <a:schemeClr val="tx1"/>
                </a:solidFill>
              </a:rPr>
              <a:t>P</a:t>
            </a:r>
            <a:r>
              <a:rPr lang="es-ES" sz="1600" dirty="0">
                <a:solidFill>
                  <a:schemeClr val="tx1"/>
                </a:solidFill>
              </a:rPr>
              <a:t>eroxid </a:t>
            </a:r>
            <a:r>
              <a:rPr lang="cs-CZ" sz="1600" dirty="0">
                <a:solidFill>
                  <a:schemeClr val="tx1"/>
                </a:solidFill>
              </a:rPr>
              <a:t>vodíku</a:t>
            </a:r>
            <a:r>
              <a:rPr lang="es-ES" sz="1600" dirty="0">
                <a:solidFill>
                  <a:schemeClr val="tx1"/>
                </a:solidFill>
              </a:rPr>
              <a:t>, </a:t>
            </a:r>
            <a:r>
              <a:rPr lang="cs-CZ" sz="1600" dirty="0">
                <a:solidFill>
                  <a:schemeClr val="tx1"/>
                </a:solidFill>
              </a:rPr>
              <a:t>kyselina dusičná</a:t>
            </a:r>
            <a:r>
              <a:rPr lang="en-US" sz="1600" dirty="0">
                <a:solidFill>
                  <a:schemeClr val="tx1"/>
                </a:solidFill>
              </a:rPr>
              <a:t>,</a:t>
            </a:r>
            <a:endParaRPr lang="cs-CZ" sz="1600" dirty="0">
              <a:solidFill>
                <a:schemeClr val="tx1"/>
              </a:solidFill>
            </a:endParaRPr>
          </a:p>
          <a:p>
            <a:r>
              <a:rPr lang="cs-CZ" sz="1600" dirty="0">
                <a:solidFill>
                  <a:schemeClr val="tx1"/>
                </a:solidFill>
              </a:rPr>
              <a:t>dusičnan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cs-CZ" sz="1600" dirty="0">
                <a:solidFill>
                  <a:schemeClr val="tx1"/>
                </a:solidFill>
              </a:rPr>
              <a:t>amonný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B1DAA70B-44AD-4C55-9DA9-3285D3AA2C42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1" name="Grafický objekt 20" descr="Pomoc">
            <a:extLst>
              <a:ext uri="{FF2B5EF4-FFF2-40B4-BE49-F238E27FC236}">
                <a16:creationId xmlns:a16="http://schemas.microsoft.com/office/drawing/2014/main" id="{224C3F81-DE42-4C51-B6C0-4872EC22AE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21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: se zakulacenými rohy 6">
            <a:extLst>
              <a:ext uri="{FF2B5EF4-FFF2-40B4-BE49-F238E27FC236}">
                <a16:creationId xmlns:a16="http://schemas.microsoft.com/office/drawing/2014/main" id="{243763F2-2EE7-47EB-B4EB-EE944AEEB7EF}"/>
              </a:ext>
            </a:extLst>
          </p:cNvPr>
          <p:cNvSpPr/>
          <p:nvPr/>
        </p:nvSpPr>
        <p:spPr>
          <a:xfrm>
            <a:off x="-238124" y="803564"/>
            <a:ext cx="12058650" cy="141525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9" name="Skupina 8">
            <a:extLst>
              <a:ext uri="{FF2B5EF4-FFF2-40B4-BE49-F238E27FC236}">
                <a16:creationId xmlns:a16="http://schemas.microsoft.com/office/drawing/2014/main" id="{F60F30A0-A57E-4EF7-9B45-7F42AFE98964}"/>
              </a:ext>
            </a:extLst>
          </p:cNvPr>
          <p:cNvGrpSpPr/>
          <p:nvPr/>
        </p:nvGrpSpPr>
        <p:grpSpPr>
          <a:xfrm>
            <a:off x="4185847" y="2810691"/>
            <a:ext cx="7846787" cy="3238819"/>
            <a:chOff x="3203249" y="1516140"/>
            <a:chExt cx="7846787" cy="3144821"/>
          </a:xfrm>
        </p:grpSpPr>
        <p:pic>
          <p:nvPicPr>
            <p:cNvPr id="13" name="Obrázek 12">
              <a:extLst>
                <a:ext uri="{FF2B5EF4-FFF2-40B4-BE49-F238E27FC236}">
                  <a16:creationId xmlns:a16="http://schemas.microsoft.com/office/drawing/2014/main" id="{85BEC9F3-8689-4360-842D-682B5F65F9F0}"/>
                </a:ext>
              </a:extLst>
            </p:cNvPr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242"/>
            <a:stretch/>
          </p:blipFill>
          <p:spPr>
            <a:xfrm>
              <a:off x="3203249" y="1516140"/>
              <a:ext cx="7249654" cy="284344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TextovéPole 14">
              <a:extLst>
                <a:ext uri="{FF2B5EF4-FFF2-40B4-BE49-F238E27FC236}">
                  <a16:creationId xmlns:a16="http://schemas.microsoft.com/office/drawing/2014/main" id="{41C2CB9F-064D-481E-A81A-FBE467B5881A}"/>
                </a:ext>
              </a:extLst>
            </p:cNvPr>
            <p:cNvSpPr txBox="1"/>
            <p:nvPr/>
          </p:nvSpPr>
          <p:spPr>
            <a:xfrm>
              <a:off x="7706761" y="4436828"/>
              <a:ext cx="3343275" cy="224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900" dirty="0"/>
                <a:t>(</a:t>
              </a:r>
              <a:r>
                <a:rPr lang="en-US" sz="900" dirty="0"/>
                <a:t>Chemicals production and consumption statistics, 202</a:t>
              </a:r>
              <a:r>
                <a:rPr lang="cs-CZ" sz="900" dirty="0"/>
                <a:t>3</a:t>
              </a:r>
              <a:r>
                <a:rPr lang="en-US" sz="900" dirty="0"/>
                <a:t>)</a:t>
              </a:r>
            </a:p>
          </p:txBody>
        </p:sp>
      </p:grp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21612102-F169-4C04-80E0-D98523EAC2BC}"/>
              </a:ext>
            </a:extLst>
          </p:cNvPr>
          <p:cNvSpPr txBox="1"/>
          <p:nvPr/>
        </p:nvSpPr>
        <p:spPr>
          <a:xfrm>
            <a:off x="875902" y="1170945"/>
            <a:ext cx="9986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Chemické</a:t>
            </a:r>
            <a:r>
              <a:rPr lang="en-US" b="1" dirty="0"/>
              <a:t> </a:t>
            </a:r>
            <a:r>
              <a:rPr lang="cs-CZ" b="1" dirty="0"/>
              <a:t>látky jsou nedílnou součástí našeho soukromého i pracovního života.</a:t>
            </a:r>
          </a:p>
          <a:p>
            <a:pPr algn="ctr"/>
            <a:r>
              <a:rPr lang="cs-CZ" b="1" dirty="0"/>
              <a:t>Prakticky neexistuje hospodářské odvětví, které v rámci svého provozu nevyužívá chemické látky. </a:t>
            </a:r>
          </a:p>
        </p:txBody>
      </p:sp>
      <p:sp>
        <p:nvSpPr>
          <p:cNvPr id="18" name="Nadpis 1">
            <a:extLst>
              <a:ext uri="{FF2B5EF4-FFF2-40B4-BE49-F238E27FC236}">
                <a16:creationId xmlns:a16="http://schemas.microsoft.com/office/drawing/2014/main" id="{744112AD-9CB6-4D4C-A43A-50ED1C825526}"/>
              </a:ext>
            </a:extLst>
          </p:cNvPr>
          <p:cNvSpPr txBox="1">
            <a:spLocks/>
          </p:cNvSpPr>
          <p:nvPr/>
        </p:nvSpPr>
        <p:spPr>
          <a:xfrm>
            <a:off x="234334" y="-81763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Úvod do problematiky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FF07A3A7-2F7D-4D97-9B7E-9F0E6AB65379}"/>
              </a:ext>
            </a:extLst>
          </p:cNvPr>
          <p:cNvGrpSpPr/>
          <p:nvPr/>
        </p:nvGrpSpPr>
        <p:grpSpPr>
          <a:xfrm>
            <a:off x="600075" y="2449173"/>
            <a:ext cx="2504388" cy="3852625"/>
            <a:chOff x="875902" y="2276412"/>
            <a:chExt cx="2142836" cy="3561179"/>
          </a:xfrm>
          <a:gradFill flip="none" rotWithShape="1">
            <a:gsLst>
              <a:gs pos="0">
                <a:schemeClr val="accent1">
                  <a:shade val="30000"/>
                  <a:satMod val="115000"/>
                  <a:lumMod val="73000"/>
                  <a:lumOff val="27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5" name="Skupina 4">
              <a:extLst>
                <a:ext uri="{FF2B5EF4-FFF2-40B4-BE49-F238E27FC236}">
                  <a16:creationId xmlns:a16="http://schemas.microsoft.com/office/drawing/2014/main" id="{C3DE3186-5E5B-4CF8-B00D-FAF7DF545943}"/>
                </a:ext>
              </a:extLst>
            </p:cNvPr>
            <p:cNvGrpSpPr/>
            <p:nvPr/>
          </p:nvGrpSpPr>
          <p:grpSpPr>
            <a:xfrm>
              <a:off x="875902" y="2276412"/>
              <a:ext cx="2142836" cy="3561179"/>
              <a:chOff x="554182" y="2638152"/>
              <a:chExt cx="2142836" cy="3561179"/>
            </a:xfrm>
            <a:grpFill/>
          </p:grpSpPr>
          <p:sp>
            <p:nvSpPr>
              <p:cNvPr id="2" name="Válec 1">
                <a:extLst>
                  <a:ext uri="{FF2B5EF4-FFF2-40B4-BE49-F238E27FC236}">
                    <a16:creationId xmlns:a16="http://schemas.microsoft.com/office/drawing/2014/main" id="{03ACB161-04E9-42A8-9CD3-93590F66FC69}"/>
                  </a:ext>
                </a:extLst>
              </p:cNvPr>
              <p:cNvSpPr/>
              <p:nvPr/>
            </p:nvSpPr>
            <p:spPr>
              <a:xfrm>
                <a:off x="1260718" y="2682376"/>
                <a:ext cx="729766" cy="1704897"/>
              </a:xfrm>
              <a:prstGeom prst="ca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" name="Vývojový diagram: spojnice 2">
                <a:extLst>
                  <a:ext uri="{FF2B5EF4-FFF2-40B4-BE49-F238E27FC236}">
                    <a16:creationId xmlns:a16="http://schemas.microsoft.com/office/drawing/2014/main" id="{8CCBFF7F-6B0F-4439-80C2-7DB2E2B283F6}"/>
                  </a:ext>
                </a:extLst>
              </p:cNvPr>
              <p:cNvSpPr/>
              <p:nvPr/>
            </p:nvSpPr>
            <p:spPr>
              <a:xfrm>
                <a:off x="554182" y="4084204"/>
                <a:ext cx="2142836" cy="2115127"/>
              </a:xfrm>
              <a:prstGeom prst="flowChartConnector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4" name="Ovál 3">
                <a:extLst>
                  <a:ext uri="{FF2B5EF4-FFF2-40B4-BE49-F238E27FC236}">
                    <a16:creationId xmlns:a16="http://schemas.microsoft.com/office/drawing/2014/main" id="{7ACD3012-3C2B-4B41-8313-54BF8F2EBC96}"/>
                  </a:ext>
                </a:extLst>
              </p:cNvPr>
              <p:cNvSpPr/>
              <p:nvPr/>
            </p:nvSpPr>
            <p:spPr>
              <a:xfrm>
                <a:off x="911152" y="2638152"/>
                <a:ext cx="1419708" cy="2436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dirty="0"/>
              </a:p>
            </p:txBody>
          </p:sp>
        </p:grpSp>
        <p:sp>
          <p:nvSpPr>
            <p:cNvPr id="14" name="TextovéPole 13">
              <a:extLst>
                <a:ext uri="{FF2B5EF4-FFF2-40B4-BE49-F238E27FC236}">
                  <a16:creationId xmlns:a16="http://schemas.microsoft.com/office/drawing/2014/main" id="{4C195161-8C4B-4E85-B36A-33F42899392E}"/>
                </a:ext>
              </a:extLst>
            </p:cNvPr>
            <p:cNvSpPr txBox="1"/>
            <p:nvPr/>
          </p:nvSpPr>
          <p:spPr>
            <a:xfrm>
              <a:off x="1061135" y="4145603"/>
              <a:ext cx="1728454" cy="1180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b="1" dirty="0"/>
                <a:t>Přes</a:t>
              </a:r>
              <a:r>
                <a:rPr lang="cs-CZ" sz="3600" b="1" dirty="0"/>
                <a:t> </a:t>
              </a:r>
              <a:r>
                <a:rPr lang="cs-CZ" sz="3600" b="1" dirty="0">
                  <a:solidFill>
                    <a:srgbClr val="FF0000"/>
                  </a:solidFill>
                </a:rPr>
                <a:t>22 tisíc</a:t>
              </a:r>
            </a:p>
            <a:p>
              <a:pPr algn="ctr"/>
              <a:r>
                <a:rPr lang="cs-CZ" sz="1600" b="1" dirty="0"/>
                <a:t>registrovaných látek podle nařízení REACH</a:t>
              </a:r>
            </a:p>
            <a:p>
              <a:pPr algn="ctr"/>
              <a:r>
                <a:rPr lang="cs-CZ" sz="900" dirty="0"/>
                <a:t>(REACH </a:t>
              </a:r>
              <a:r>
                <a:rPr lang="cs-CZ" sz="900" dirty="0" err="1"/>
                <a:t>Registration</a:t>
              </a:r>
              <a:r>
                <a:rPr lang="cs-CZ" sz="900" dirty="0"/>
                <a:t> </a:t>
              </a:r>
              <a:r>
                <a:rPr lang="cs-CZ" sz="900" dirty="0" err="1"/>
                <a:t>statistics</a:t>
              </a:r>
              <a:r>
                <a:rPr lang="cs-CZ" sz="900" dirty="0"/>
                <a:t>, 2023)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254113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lačítko akce: Přejít domů 10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9E9EE8C3-511C-415E-96FF-531BF8062137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59DB754E-EA50-45DA-8B4C-921247C2A125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Oxidující tuhé látky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ástupný symbol pro obsah 2">
            <a:extLst>
              <a:ext uri="{FF2B5EF4-FFF2-40B4-BE49-F238E27FC236}">
                <a16:creationId xmlns:a16="http://schemas.microsoft.com/office/drawing/2014/main" id="{D5A17514-92E7-499C-8898-02290EE2A6E5}"/>
              </a:ext>
            </a:extLst>
          </p:cNvPr>
          <p:cNvSpPr txBox="1">
            <a:spLocks/>
          </p:cNvSpPr>
          <p:nvPr/>
        </p:nvSpPr>
        <p:spPr>
          <a:xfrm>
            <a:off x="119312" y="1727977"/>
            <a:ext cx="6987720" cy="3898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>
                <a:latin typeface="+mn-lt"/>
              </a:rPr>
              <a:t>OXIDUJÍCÍ TUHÁ LÁTKA</a:t>
            </a:r>
            <a:r>
              <a:rPr lang="cs-CZ" sz="1800" b="1" dirty="0"/>
              <a:t>:</a:t>
            </a:r>
            <a:endParaRPr lang="cs-CZ" sz="1800" b="1" dirty="0">
              <a:latin typeface="+mn-lt"/>
            </a:endParaRPr>
          </a:p>
          <a:p>
            <a:pPr marL="0" indent="0" algn="just">
              <a:buNone/>
            </a:pPr>
            <a:r>
              <a:rPr lang="cs-CZ" sz="1600" dirty="0"/>
              <a:t>Tuhá látka nebo směs, která ačkoli sama není nutně vznětlivá, může obecně poskytováním kyslíku způsobit nebo podpořit hoření jiných látek</a:t>
            </a:r>
            <a:r>
              <a:rPr lang="en-US" sz="1600" dirty="0"/>
              <a:t>.</a:t>
            </a:r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457200" lvl="1" indent="-457200" algn="just">
              <a:buNone/>
            </a:pPr>
            <a:r>
              <a:rPr lang="fr-FR" sz="1600" dirty="0">
                <a:solidFill>
                  <a:schemeClr val="accent1"/>
                </a:solidFill>
              </a:rPr>
              <a:t>Ox. Sol. 1</a:t>
            </a:r>
            <a:r>
              <a:rPr lang="cs-CZ" sz="1600" dirty="0">
                <a:solidFill>
                  <a:schemeClr val="accent1"/>
                </a:solidFill>
              </a:rPr>
              <a:t>, H271</a:t>
            </a:r>
            <a:endParaRPr lang="fr-FR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fr-FR" sz="1600" dirty="0">
                <a:solidFill>
                  <a:schemeClr val="accent1"/>
                </a:solidFill>
              </a:rPr>
              <a:t>Ox. Sol. 2</a:t>
            </a:r>
            <a:r>
              <a:rPr lang="cs-CZ" sz="1600" dirty="0">
                <a:solidFill>
                  <a:schemeClr val="accent1"/>
                </a:solidFill>
              </a:rPr>
              <a:t>, H272</a:t>
            </a:r>
            <a:endParaRPr lang="fr-FR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fr-FR" sz="1600" dirty="0">
                <a:solidFill>
                  <a:schemeClr val="accent1"/>
                </a:solidFill>
              </a:rPr>
              <a:t>Ox. Sol. 3</a:t>
            </a:r>
            <a:r>
              <a:rPr lang="cs-CZ" sz="1600" dirty="0">
                <a:solidFill>
                  <a:schemeClr val="accent1"/>
                </a:solidFill>
              </a:rPr>
              <a:t>, H272</a:t>
            </a:r>
            <a:endParaRPr lang="fr-FR" sz="1600" dirty="0">
              <a:solidFill>
                <a:schemeClr val="accent1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800" dirty="0"/>
          </a:p>
        </p:txBody>
      </p:sp>
      <p:grpSp>
        <p:nvGrpSpPr>
          <p:cNvPr id="14" name="Group 2">
            <a:extLst>
              <a:ext uri="{FF2B5EF4-FFF2-40B4-BE49-F238E27FC236}">
                <a16:creationId xmlns:a16="http://schemas.microsoft.com/office/drawing/2014/main" id="{786C73D1-6644-4F6D-A6B2-606B6453691E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5" name="Rectangle 3">
              <a:extLst>
                <a:ext uri="{FF2B5EF4-FFF2-40B4-BE49-F238E27FC236}">
                  <a16:creationId xmlns:a16="http://schemas.microsoft.com/office/drawing/2014/main" id="{F3D443DE-F08A-4716-9D48-077CBA4420EC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763C9466-7D08-4860-8F9C-D4EC617F71A5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5">
              <a:extLst>
                <a:ext uri="{FF2B5EF4-FFF2-40B4-BE49-F238E27FC236}">
                  <a16:creationId xmlns:a16="http://schemas.microsoft.com/office/drawing/2014/main" id="{FB00F84A-DAFD-4599-A941-2C8952239631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Kosočtverec 17">
            <a:extLst>
              <a:ext uri="{FF2B5EF4-FFF2-40B4-BE49-F238E27FC236}">
                <a16:creationId xmlns:a16="http://schemas.microsoft.com/office/drawing/2014/main" id="{F08141E1-999F-4970-99A3-7F19B0AF8C47}"/>
              </a:ext>
            </a:extLst>
          </p:cNvPr>
          <p:cNvSpPr/>
          <p:nvPr/>
        </p:nvSpPr>
        <p:spPr>
          <a:xfrm>
            <a:off x="7416000" y="1250036"/>
            <a:ext cx="4032000" cy="4104000"/>
          </a:xfrm>
          <a:prstGeom prst="diamond">
            <a:avLst/>
          </a:prstGeom>
          <a:blipFill>
            <a:blip r:embed="rId4"/>
            <a:stretch>
              <a:fillRect l="-21659" t="877" r="-22091" b="87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F420145A-D60A-4AE7-95B8-67D2FECD5AB0}"/>
              </a:ext>
            </a:extLst>
          </p:cNvPr>
          <p:cNvSpPr/>
          <p:nvPr/>
        </p:nvSpPr>
        <p:spPr>
          <a:xfrm>
            <a:off x="7806133" y="6182163"/>
            <a:ext cx="2822068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Peroxid sodný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AF841D76-D14F-4816-8CD5-D203E2CF01DF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1" name="Grafický objekt 20" descr="Pomoc">
            <a:extLst>
              <a:ext uri="{FF2B5EF4-FFF2-40B4-BE49-F238E27FC236}">
                <a16:creationId xmlns:a16="http://schemas.microsoft.com/office/drawing/2014/main" id="{3A86D927-ABB5-4309-8388-9B69BB2761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87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lačítko akce: Přejít domů 10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F9094F6C-E3EB-4946-835C-1E2E757D46BE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Nadpis 1">
            <a:extLst>
              <a:ext uri="{FF2B5EF4-FFF2-40B4-BE49-F238E27FC236}">
                <a16:creationId xmlns:a16="http://schemas.microsoft.com/office/drawing/2014/main" id="{57EE8C10-2375-4446-960D-CAFF8E86834B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Organické peroxidy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ástupný symbol pro obsah 2">
            <a:extLst>
              <a:ext uri="{FF2B5EF4-FFF2-40B4-BE49-F238E27FC236}">
                <a16:creationId xmlns:a16="http://schemas.microsoft.com/office/drawing/2014/main" id="{49FB10B4-F227-435F-8448-2B457E888B27}"/>
              </a:ext>
            </a:extLst>
          </p:cNvPr>
          <p:cNvSpPr txBox="1">
            <a:spLocks/>
          </p:cNvSpPr>
          <p:nvPr/>
        </p:nvSpPr>
        <p:spPr>
          <a:xfrm>
            <a:off x="119312" y="1611863"/>
            <a:ext cx="6987720" cy="4217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cs-CZ" sz="1800" b="1" dirty="0">
                <a:latin typeface="+mn-lt"/>
              </a:rPr>
              <a:t>ORGANICKÝ PEROXID</a:t>
            </a:r>
            <a:r>
              <a:rPr lang="cs-CZ" sz="1800" b="1" dirty="0"/>
              <a:t>:</a:t>
            </a:r>
            <a:endParaRPr lang="cs-CZ" sz="1800" b="1" dirty="0">
              <a:latin typeface="+mn-lt"/>
            </a:endParaRPr>
          </a:p>
          <a:p>
            <a:pPr marL="0" indent="0" algn="just">
              <a:buNone/>
            </a:pPr>
            <a:r>
              <a:rPr lang="cs-CZ" sz="1600" dirty="0"/>
              <a:t>K</a:t>
            </a:r>
            <a:r>
              <a:rPr lang="cs-CZ" sz="1600" dirty="0">
                <a:latin typeface="+mn-lt"/>
              </a:rPr>
              <a:t>apalná nebo tuhá organická látka, která obsahuje dvojmocnou skupinu </a:t>
            </a:r>
            <a:r>
              <a:rPr lang="en-US" sz="1600" dirty="0">
                <a:latin typeface="+mn-lt"/>
              </a:rPr>
              <a:t>-O-O- a </a:t>
            </a:r>
            <a:r>
              <a:rPr lang="cs-CZ" sz="1600" dirty="0">
                <a:latin typeface="+mn-lt"/>
              </a:rPr>
              <a:t>kterou lze považovat </a:t>
            </a:r>
            <a:r>
              <a:rPr lang="en-US" sz="1600" dirty="0">
                <a:latin typeface="+mn-lt"/>
              </a:rPr>
              <a:t>za </a:t>
            </a:r>
            <a:r>
              <a:rPr lang="cs-CZ" sz="1600" dirty="0">
                <a:latin typeface="+mn-lt"/>
              </a:rPr>
              <a:t>derivát peroxidu vodíku</a:t>
            </a:r>
            <a:r>
              <a:rPr lang="en-US" sz="1600" dirty="0">
                <a:latin typeface="+mn-lt"/>
              </a:rPr>
              <a:t>, v </a:t>
            </a:r>
            <a:r>
              <a:rPr lang="cs-CZ" sz="1600" dirty="0">
                <a:latin typeface="+mn-lt"/>
              </a:rPr>
              <a:t>němž jsou jeden nebo oba </a:t>
            </a:r>
            <a:r>
              <a:rPr lang="en-US" sz="1600" dirty="0">
                <a:latin typeface="+mn-lt"/>
              </a:rPr>
              <a:t>atomy </a:t>
            </a:r>
            <a:r>
              <a:rPr lang="cs-CZ" sz="1600" dirty="0">
                <a:latin typeface="+mn-lt"/>
              </a:rPr>
              <a:t>vodíku nahrazeny organickými radikály.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pl-PL" sz="1600" b="1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pl-PL" sz="1600" b="1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457200" lvl="1" indent="-457200" algn="just">
              <a:buNone/>
            </a:pPr>
            <a:r>
              <a:rPr lang="en-US" sz="1600" dirty="0">
                <a:solidFill>
                  <a:schemeClr val="accent1"/>
                </a:solidFill>
              </a:rPr>
              <a:t>Org. </a:t>
            </a:r>
            <a:r>
              <a:rPr lang="en-US" sz="1600" dirty="0" err="1">
                <a:solidFill>
                  <a:schemeClr val="accent1"/>
                </a:solidFill>
              </a:rPr>
              <a:t>Perox</a:t>
            </a:r>
            <a:r>
              <a:rPr lang="en-US" sz="1600" dirty="0">
                <a:solidFill>
                  <a:schemeClr val="accent1"/>
                </a:solidFill>
              </a:rPr>
              <a:t>. A</a:t>
            </a:r>
            <a:r>
              <a:rPr lang="cs-CZ" sz="1600" dirty="0">
                <a:solidFill>
                  <a:schemeClr val="accent1"/>
                </a:solidFill>
              </a:rPr>
              <a:t>, H240</a:t>
            </a:r>
            <a:endParaRPr lang="en-US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en-US" sz="1600" dirty="0">
                <a:solidFill>
                  <a:schemeClr val="accent1"/>
                </a:solidFill>
              </a:rPr>
              <a:t>Org. </a:t>
            </a:r>
            <a:r>
              <a:rPr lang="en-US" sz="1600" dirty="0" err="1">
                <a:solidFill>
                  <a:schemeClr val="accent1"/>
                </a:solidFill>
              </a:rPr>
              <a:t>Perox</a:t>
            </a:r>
            <a:r>
              <a:rPr lang="en-US" sz="1600" dirty="0">
                <a:solidFill>
                  <a:schemeClr val="accent1"/>
                </a:solidFill>
              </a:rPr>
              <a:t>. B</a:t>
            </a:r>
            <a:r>
              <a:rPr lang="cs-CZ" sz="1600" dirty="0">
                <a:solidFill>
                  <a:schemeClr val="accent1"/>
                </a:solidFill>
              </a:rPr>
              <a:t>, H241</a:t>
            </a:r>
            <a:endParaRPr lang="en-US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en-US" sz="1600" dirty="0">
                <a:solidFill>
                  <a:schemeClr val="accent1"/>
                </a:solidFill>
              </a:rPr>
              <a:t>Org. </a:t>
            </a:r>
            <a:r>
              <a:rPr lang="en-US" sz="1600" dirty="0" err="1">
                <a:solidFill>
                  <a:schemeClr val="accent1"/>
                </a:solidFill>
              </a:rPr>
              <a:t>Perox</a:t>
            </a:r>
            <a:r>
              <a:rPr lang="en-US" sz="1600" dirty="0">
                <a:solidFill>
                  <a:schemeClr val="accent1"/>
                </a:solidFill>
              </a:rPr>
              <a:t>. CD</a:t>
            </a:r>
            <a:r>
              <a:rPr lang="cs-CZ" sz="1600" dirty="0">
                <a:solidFill>
                  <a:schemeClr val="accent1"/>
                </a:solidFill>
              </a:rPr>
              <a:t>, H242</a:t>
            </a:r>
            <a:endParaRPr lang="en-US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en-US" sz="1600" dirty="0">
                <a:solidFill>
                  <a:schemeClr val="accent1"/>
                </a:solidFill>
              </a:rPr>
              <a:t>Org. </a:t>
            </a:r>
            <a:r>
              <a:rPr lang="en-US" sz="1600" dirty="0" err="1">
                <a:solidFill>
                  <a:schemeClr val="accent1"/>
                </a:solidFill>
              </a:rPr>
              <a:t>Perox</a:t>
            </a:r>
            <a:r>
              <a:rPr lang="en-US" sz="1600" dirty="0">
                <a:solidFill>
                  <a:schemeClr val="accent1"/>
                </a:solidFill>
              </a:rPr>
              <a:t>. EF</a:t>
            </a:r>
            <a:r>
              <a:rPr lang="cs-CZ" sz="1600" dirty="0">
                <a:solidFill>
                  <a:schemeClr val="accent1"/>
                </a:solidFill>
              </a:rPr>
              <a:t>, H242</a:t>
            </a:r>
            <a:endParaRPr lang="en-US" sz="1600" dirty="0">
              <a:solidFill>
                <a:schemeClr val="accent1"/>
              </a:solidFill>
            </a:endParaRPr>
          </a:p>
          <a:p>
            <a:pPr marL="457200" lvl="1" indent="-457200" algn="just">
              <a:buNone/>
            </a:pPr>
            <a:r>
              <a:rPr lang="en-US" sz="1600" dirty="0">
                <a:solidFill>
                  <a:schemeClr val="accent1"/>
                </a:solidFill>
              </a:rPr>
              <a:t>Org. </a:t>
            </a:r>
            <a:r>
              <a:rPr lang="en-US" sz="1600" dirty="0" err="1">
                <a:solidFill>
                  <a:schemeClr val="accent1"/>
                </a:solidFill>
              </a:rPr>
              <a:t>Perox</a:t>
            </a:r>
            <a:r>
              <a:rPr lang="en-US" sz="1600" dirty="0">
                <a:solidFill>
                  <a:schemeClr val="accent1"/>
                </a:solidFill>
              </a:rPr>
              <a:t>. G</a:t>
            </a:r>
            <a:r>
              <a:rPr lang="cs-CZ" sz="1600" dirty="0">
                <a:solidFill>
                  <a:schemeClr val="accent1"/>
                </a:solidFill>
              </a:rPr>
              <a:t>, -</a:t>
            </a:r>
            <a:endParaRPr lang="en-US" sz="1600" dirty="0">
              <a:solidFill>
                <a:schemeClr val="accent1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800" dirty="0"/>
          </a:p>
        </p:txBody>
      </p:sp>
      <p:grpSp>
        <p:nvGrpSpPr>
          <p:cNvPr id="18" name="Group 2">
            <a:extLst>
              <a:ext uri="{FF2B5EF4-FFF2-40B4-BE49-F238E27FC236}">
                <a16:creationId xmlns:a16="http://schemas.microsoft.com/office/drawing/2014/main" id="{E3A43BD2-AA67-4488-85FD-50578DA16080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9" name="Rectangle 3">
              <a:extLst>
                <a:ext uri="{FF2B5EF4-FFF2-40B4-BE49-F238E27FC236}">
                  <a16:creationId xmlns:a16="http://schemas.microsoft.com/office/drawing/2014/main" id="{79EDD2C5-8466-4D32-9E23-A0D2C8D63181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4">
              <a:extLst>
                <a:ext uri="{FF2B5EF4-FFF2-40B4-BE49-F238E27FC236}">
                  <a16:creationId xmlns:a16="http://schemas.microsoft.com/office/drawing/2014/main" id="{551FFE76-EC06-4F9B-81FC-B4999B080E94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5">
              <a:extLst>
                <a:ext uri="{FF2B5EF4-FFF2-40B4-BE49-F238E27FC236}">
                  <a16:creationId xmlns:a16="http://schemas.microsoft.com/office/drawing/2014/main" id="{C97F6BBC-A599-4506-8D9C-39605F6FC390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Kosočtverec 21">
            <a:extLst>
              <a:ext uri="{FF2B5EF4-FFF2-40B4-BE49-F238E27FC236}">
                <a16:creationId xmlns:a16="http://schemas.microsoft.com/office/drawing/2014/main" id="{52F4B487-D80E-42C3-9472-597E64C97CA1}"/>
              </a:ext>
            </a:extLst>
          </p:cNvPr>
          <p:cNvSpPr/>
          <p:nvPr/>
        </p:nvSpPr>
        <p:spPr>
          <a:xfrm>
            <a:off x="9533945" y="2505400"/>
            <a:ext cx="2593389" cy="2647377"/>
          </a:xfrm>
          <a:prstGeom prst="diamond">
            <a:avLst/>
          </a:prstGeom>
          <a:blipFill>
            <a:blip r:embed="rId4"/>
            <a:stretch>
              <a:fillRect l="-21659" t="877" r="-22091" b="87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3" name="Kosočtverec 22">
            <a:extLst>
              <a:ext uri="{FF2B5EF4-FFF2-40B4-BE49-F238E27FC236}">
                <a16:creationId xmlns:a16="http://schemas.microsoft.com/office/drawing/2014/main" id="{87071F71-48A2-4FE4-B564-0C885011838E}"/>
              </a:ext>
            </a:extLst>
          </p:cNvPr>
          <p:cNvSpPr/>
          <p:nvPr/>
        </p:nvSpPr>
        <p:spPr>
          <a:xfrm>
            <a:off x="6743439" y="2508183"/>
            <a:ext cx="2593388" cy="2647377"/>
          </a:xfrm>
          <a:prstGeom prst="diamond">
            <a:avLst/>
          </a:prstGeom>
          <a:blipFill>
            <a:blip r:embed="rId5"/>
            <a:srcRect/>
            <a:stretch>
              <a:fillRect l="-584" r="-58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F2AB5CC2-24B8-43BE-8BF9-BBA994936B93}"/>
              </a:ext>
            </a:extLst>
          </p:cNvPr>
          <p:cNvSpPr/>
          <p:nvPr/>
        </p:nvSpPr>
        <p:spPr>
          <a:xfrm>
            <a:off x="7949552" y="6194300"/>
            <a:ext cx="2516723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Peroxid sodný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34DE283C-78A2-4DC5-AEB6-4AAF20A58618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17" name="Grafický objekt 16" descr="Pomoc">
            <a:extLst>
              <a:ext uri="{FF2B5EF4-FFF2-40B4-BE49-F238E27FC236}">
                <a16:creationId xmlns:a16="http://schemas.microsoft.com/office/drawing/2014/main" id="{6253AB8C-B6D4-4070-809B-048C790597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16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lačítko akce: Přejít domů 1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EBE84C36-2DDD-4C19-802E-2052A0A74D43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Zástupný symbol pro obsah 2">
            <a:extLst>
              <a:ext uri="{FF2B5EF4-FFF2-40B4-BE49-F238E27FC236}">
                <a16:creationId xmlns:a16="http://schemas.microsoft.com/office/drawing/2014/main" id="{838AA7C7-139E-4687-B5B9-D12BD4AF6AAF}"/>
              </a:ext>
            </a:extLst>
          </p:cNvPr>
          <p:cNvSpPr txBox="1">
            <a:spLocks/>
          </p:cNvSpPr>
          <p:nvPr/>
        </p:nvSpPr>
        <p:spPr>
          <a:xfrm>
            <a:off x="130127" y="1677388"/>
            <a:ext cx="6987720" cy="3898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pl-PL" sz="1800" b="1" dirty="0">
                <a:latin typeface="+mn-lt"/>
              </a:rPr>
              <a:t>LÁTKY A SMĚSI KOROZIVNÍ PRO KOVY:</a:t>
            </a:r>
          </a:p>
          <a:p>
            <a:pPr marL="0" indent="0" algn="just">
              <a:buNone/>
            </a:pPr>
            <a:r>
              <a:rPr lang="cs-CZ" sz="1600" dirty="0"/>
              <a:t>Látka nebo směs korozivní </a:t>
            </a:r>
            <a:r>
              <a:rPr lang="en-US" sz="1600" dirty="0"/>
              <a:t>pro </a:t>
            </a:r>
            <a:r>
              <a:rPr lang="cs-CZ" sz="1600" dirty="0"/>
              <a:t>kovy</a:t>
            </a:r>
            <a:r>
              <a:rPr lang="en-US" sz="1600" dirty="0"/>
              <a:t> se </a:t>
            </a:r>
            <a:r>
              <a:rPr lang="cs-CZ" sz="1600" dirty="0"/>
              <a:t>rozumí látka nebo směs, která může chemickým působením poškodit či dokonce zničit kovy</a:t>
            </a:r>
            <a:r>
              <a:rPr lang="en-US" sz="1600" dirty="0"/>
              <a:t>.</a:t>
            </a:r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457200" lvl="1" indent="-457200" algn="just">
              <a:buNone/>
            </a:pPr>
            <a:r>
              <a:rPr lang="fr-FR" sz="1600" dirty="0">
                <a:solidFill>
                  <a:schemeClr val="accent1"/>
                </a:solidFill>
              </a:rPr>
              <a:t>Met. Corr. 1</a:t>
            </a:r>
            <a:r>
              <a:rPr lang="cs-CZ" sz="1600" dirty="0">
                <a:solidFill>
                  <a:schemeClr val="accent1"/>
                </a:solidFill>
              </a:rPr>
              <a:t>, H290</a:t>
            </a:r>
            <a:endParaRPr lang="fr-FR" sz="1600" dirty="0">
              <a:solidFill>
                <a:schemeClr val="accent1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800" dirty="0"/>
          </a:p>
        </p:txBody>
      </p:sp>
      <p:grpSp>
        <p:nvGrpSpPr>
          <p:cNvPr id="16" name="Group 2">
            <a:extLst>
              <a:ext uri="{FF2B5EF4-FFF2-40B4-BE49-F238E27FC236}">
                <a16:creationId xmlns:a16="http://schemas.microsoft.com/office/drawing/2014/main" id="{AAC5CD1B-FDD0-4CEB-9ACF-747EB9126CB1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7" name="Rectangle 3">
              <a:extLst>
                <a:ext uri="{FF2B5EF4-FFF2-40B4-BE49-F238E27FC236}">
                  <a16:creationId xmlns:a16="http://schemas.microsoft.com/office/drawing/2014/main" id="{0D51EA19-D998-47A4-935C-1249AFF423C6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4">
              <a:extLst>
                <a:ext uri="{FF2B5EF4-FFF2-40B4-BE49-F238E27FC236}">
                  <a16:creationId xmlns:a16="http://schemas.microsoft.com/office/drawing/2014/main" id="{02E771FF-3168-414B-9219-F39BFBDD97D1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5">
              <a:extLst>
                <a:ext uri="{FF2B5EF4-FFF2-40B4-BE49-F238E27FC236}">
                  <a16:creationId xmlns:a16="http://schemas.microsoft.com/office/drawing/2014/main" id="{47749A63-4DC9-47E6-B00C-E393256FC21A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Kosočtverec 19">
            <a:extLst>
              <a:ext uri="{FF2B5EF4-FFF2-40B4-BE49-F238E27FC236}">
                <a16:creationId xmlns:a16="http://schemas.microsoft.com/office/drawing/2014/main" id="{C5BDC407-8BAF-4163-ADE1-A6B7D640B8E0}"/>
              </a:ext>
            </a:extLst>
          </p:cNvPr>
          <p:cNvSpPr/>
          <p:nvPr/>
        </p:nvSpPr>
        <p:spPr>
          <a:xfrm>
            <a:off x="7416000" y="1250036"/>
            <a:ext cx="4032000" cy="4104000"/>
          </a:xfrm>
          <a:prstGeom prst="diamond">
            <a:avLst/>
          </a:prstGeom>
          <a:blipFill>
            <a:blip r:embed="rId4"/>
            <a:srcRect/>
            <a:stretch>
              <a:fillRect l="-893" r="-89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EE69F797-3D90-4D0D-8720-EF8B422E034A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Látky a směsi korozivní pro kovy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17F4CAA0-1545-4E6E-94F9-8A361E69FEF6}"/>
              </a:ext>
            </a:extLst>
          </p:cNvPr>
          <p:cNvSpPr/>
          <p:nvPr/>
        </p:nvSpPr>
        <p:spPr>
          <a:xfrm>
            <a:off x="7806133" y="6182163"/>
            <a:ext cx="2822068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Hydroxylamin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B2F9B973-30C9-4AA0-956C-E4E86194FF6C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2" name="Grafický objekt 21" descr="Pomoc">
            <a:extLst>
              <a:ext uri="{FF2B5EF4-FFF2-40B4-BE49-F238E27FC236}">
                <a16:creationId xmlns:a16="http://schemas.microsoft.com/office/drawing/2014/main" id="{1857B2E5-408F-438A-BF92-B8ADF28D39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047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onut 39">
            <a:hlinkClick r:id="rId3"/>
            <a:extLst>
              <a:ext uri="{FF2B5EF4-FFF2-40B4-BE49-F238E27FC236}">
                <a16:creationId xmlns:a16="http://schemas.microsoft.com/office/drawing/2014/main" id="{0E6B840F-0015-424C-ACCC-8F1C7F4F6795}"/>
              </a:ext>
            </a:extLst>
          </p:cNvPr>
          <p:cNvSpPr/>
          <p:nvPr/>
        </p:nvSpPr>
        <p:spPr>
          <a:xfrm>
            <a:off x="196850" y="6078247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ED4EEBC9-4F12-4B00-9F07-A604BEC33DBD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Nebezpečnost pro vodní prostředí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lačítko akce: Přejít domů 11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2AD0BA54-3634-43E1-BF26-0A8AD4900354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Zástupný symbol pro obsah 2">
            <a:extLst>
              <a:ext uri="{FF2B5EF4-FFF2-40B4-BE49-F238E27FC236}">
                <a16:creationId xmlns:a16="http://schemas.microsoft.com/office/drawing/2014/main" id="{EDDB4B6F-853E-464C-9BB8-FC24460A0922}"/>
              </a:ext>
            </a:extLst>
          </p:cNvPr>
          <p:cNvSpPr txBox="1">
            <a:spLocks/>
          </p:cNvSpPr>
          <p:nvPr/>
        </p:nvSpPr>
        <p:spPr>
          <a:xfrm>
            <a:off x="145993" y="1083136"/>
            <a:ext cx="6987720" cy="51594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pl-PL" sz="1800" b="1" dirty="0">
                <a:latin typeface="+mn-lt"/>
              </a:rPr>
              <a:t>AKUTNÍ TOXICITA PRO VODNÍ PROSTŘEDÍ:</a:t>
            </a:r>
          </a:p>
          <a:p>
            <a:pPr marL="0" indent="0" algn="just">
              <a:buNone/>
            </a:pPr>
            <a:r>
              <a:rPr lang="cs-CZ" sz="1600" dirty="0"/>
              <a:t>Vnitřní vlastnost látky být nebezpečnou </a:t>
            </a:r>
            <a:r>
              <a:rPr lang="en-US" sz="1600" dirty="0"/>
              <a:t>pro </a:t>
            </a:r>
            <a:r>
              <a:rPr lang="cs-CZ" sz="1600" dirty="0"/>
              <a:t>organismus </a:t>
            </a:r>
            <a:r>
              <a:rPr lang="en-US" sz="1600" dirty="0"/>
              <a:t>po </a:t>
            </a:r>
            <a:r>
              <a:rPr lang="cs-CZ" sz="1600" dirty="0"/>
              <a:t>krátkodobé expozici této látce</a:t>
            </a:r>
            <a:r>
              <a:rPr lang="en-US" sz="1600" dirty="0"/>
              <a:t>.</a:t>
            </a:r>
            <a:endParaRPr lang="cs-CZ" sz="1600" dirty="0">
              <a:solidFill>
                <a:schemeClr val="accent2"/>
              </a:solidFill>
              <a:latin typeface="+mn-lt"/>
            </a:endParaRPr>
          </a:p>
          <a:p>
            <a:pPr marL="0" indent="0" algn="just">
              <a:buNone/>
            </a:pPr>
            <a:r>
              <a:rPr lang="pl-PL" sz="1800" b="1" dirty="0"/>
              <a:t>CHRONICKÁ TOXICITA PRO VODNÍ PROSTŘEDÍ:</a:t>
            </a:r>
          </a:p>
          <a:p>
            <a:pPr marL="0" indent="0">
              <a:buNone/>
            </a:pPr>
            <a:r>
              <a:rPr lang="cs-CZ" sz="1600" dirty="0"/>
              <a:t>V</a:t>
            </a:r>
            <a:r>
              <a:rPr lang="cs-CZ" sz="1600" dirty="0">
                <a:latin typeface="+mn-lt"/>
              </a:rPr>
              <a:t>nitřní schopnost látky vyvolat nepříznivé účinky</a:t>
            </a:r>
            <a:r>
              <a:rPr lang="en-US" sz="1600" dirty="0">
                <a:latin typeface="+mn-lt"/>
              </a:rPr>
              <a:t> </a:t>
            </a:r>
            <a:r>
              <a:rPr lang="cs-CZ" sz="1600" dirty="0">
                <a:latin typeface="+mn-lt"/>
              </a:rPr>
              <a:t>na vodní organismy během</a:t>
            </a:r>
            <a:r>
              <a:rPr lang="en-US" sz="1600" dirty="0">
                <a:latin typeface="+mn-lt"/>
              </a:rPr>
              <a:t> </a:t>
            </a:r>
            <a:r>
              <a:rPr lang="cs-CZ" sz="1600" dirty="0">
                <a:latin typeface="+mn-lt"/>
              </a:rPr>
              <a:t>expozicí, které jsou určeny životním cyklem organismu</a:t>
            </a:r>
            <a:r>
              <a:rPr lang="en-US" sz="1600" dirty="0">
                <a:latin typeface="+mn-lt"/>
              </a:rPr>
              <a:t>.</a:t>
            </a:r>
            <a:endParaRPr lang="cs-CZ" sz="1600" dirty="0">
              <a:latin typeface="+mn-lt"/>
            </a:endParaRPr>
          </a:p>
          <a:p>
            <a:endParaRPr lang="cs-CZ" sz="1600" dirty="0"/>
          </a:p>
          <a:p>
            <a:pPr marL="0" indent="0">
              <a:buNone/>
            </a:pPr>
            <a:endParaRPr lang="cs-CZ" sz="1400" dirty="0">
              <a:latin typeface="+mn-lt"/>
            </a:endParaRPr>
          </a:p>
          <a:p>
            <a:pPr marL="0" indent="0">
              <a:buNone/>
            </a:pPr>
            <a:endParaRPr lang="cs-CZ" sz="1400" dirty="0">
              <a:latin typeface="+mn-lt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pl-PL" sz="1800" b="1" dirty="0">
                <a:solidFill>
                  <a:schemeClr val="accent1"/>
                </a:solidFill>
              </a:rPr>
              <a:t>KLASIFIKACE:</a:t>
            </a:r>
          </a:p>
          <a:p>
            <a:pPr marL="0" lvl="1" indent="0">
              <a:buNone/>
            </a:pPr>
            <a:r>
              <a:rPr lang="cs-CZ" sz="1600" dirty="0" err="1">
                <a:solidFill>
                  <a:schemeClr val="accent1"/>
                </a:solidFill>
              </a:rPr>
              <a:t>Aquatic</a:t>
            </a:r>
            <a:r>
              <a:rPr lang="cs-CZ" sz="1600" dirty="0">
                <a:solidFill>
                  <a:schemeClr val="accent1"/>
                </a:solidFill>
              </a:rPr>
              <a:t> </a:t>
            </a:r>
            <a:r>
              <a:rPr lang="cs-CZ" sz="1600" dirty="0" err="1">
                <a:solidFill>
                  <a:schemeClr val="accent1"/>
                </a:solidFill>
              </a:rPr>
              <a:t>Acute</a:t>
            </a:r>
            <a:r>
              <a:rPr lang="cs-CZ" sz="1600" dirty="0">
                <a:solidFill>
                  <a:schemeClr val="accent1"/>
                </a:solidFill>
              </a:rPr>
              <a:t> 1, H400</a:t>
            </a:r>
          </a:p>
          <a:p>
            <a:pPr marL="0" lvl="1" indent="0">
              <a:buNone/>
            </a:pPr>
            <a:r>
              <a:rPr lang="en-US" sz="1600" dirty="0">
                <a:solidFill>
                  <a:schemeClr val="accent1"/>
                </a:solidFill>
              </a:rPr>
              <a:t>Aquatic Chronic 1</a:t>
            </a:r>
            <a:r>
              <a:rPr lang="cs-CZ" sz="1600" dirty="0">
                <a:solidFill>
                  <a:schemeClr val="accent1"/>
                </a:solidFill>
              </a:rPr>
              <a:t>, H410</a:t>
            </a:r>
            <a:endParaRPr lang="en-US" sz="1600" dirty="0">
              <a:solidFill>
                <a:schemeClr val="accent1"/>
              </a:solidFill>
            </a:endParaRPr>
          </a:p>
          <a:p>
            <a:pPr marL="0" lvl="1" indent="0">
              <a:buNone/>
            </a:pPr>
            <a:r>
              <a:rPr lang="en-US" sz="1600" dirty="0">
                <a:solidFill>
                  <a:schemeClr val="accent1"/>
                </a:solidFill>
              </a:rPr>
              <a:t>Aquatic Chronic 2</a:t>
            </a:r>
            <a:r>
              <a:rPr lang="cs-CZ" sz="1600" dirty="0">
                <a:solidFill>
                  <a:schemeClr val="accent1"/>
                </a:solidFill>
              </a:rPr>
              <a:t>, H411</a:t>
            </a:r>
            <a:endParaRPr lang="en-US" sz="1600" dirty="0">
              <a:solidFill>
                <a:schemeClr val="accent1"/>
              </a:solidFill>
            </a:endParaRPr>
          </a:p>
          <a:p>
            <a:pPr marL="0" lvl="1" indent="0">
              <a:buNone/>
            </a:pPr>
            <a:r>
              <a:rPr lang="en-US" sz="1600" dirty="0">
                <a:solidFill>
                  <a:schemeClr val="accent1"/>
                </a:solidFill>
              </a:rPr>
              <a:t>Aquatic Chronic 3</a:t>
            </a:r>
            <a:r>
              <a:rPr lang="cs-CZ" sz="1600" dirty="0">
                <a:solidFill>
                  <a:schemeClr val="accent1"/>
                </a:solidFill>
              </a:rPr>
              <a:t>, H412</a:t>
            </a:r>
            <a:endParaRPr lang="en-US" sz="1600" dirty="0">
              <a:solidFill>
                <a:schemeClr val="accent1"/>
              </a:solidFill>
            </a:endParaRPr>
          </a:p>
          <a:p>
            <a:pPr marL="0" lvl="1" indent="0">
              <a:buNone/>
            </a:pPr>
            <a:r>
              <a:rPr lang="en-US" sz="1600" dirty="0">
                <a:solidFill>
                  <a:schemeClr val="accent1"/>
                </a:solidFill>
              </a:rPr>
              <a:t>Aquatic Chronic 4</a:t>
            </a:r>
            <a:r>
              <a:rPr lang="cs-CZ" sz="1600" dirty="0">
                <a:solidFill>
                  <a:schemeClr val="accent1"/>
                </a:solidFill>
              </a:rPr>
              <a:t>, H413</a:t>
            </a:r>
            <a:endParaRPr lang="cs-CZ" sz="1600" dirty="0">
              <a:latin typeface="+mn-lt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800" dirty="0"/>
          </a:p>
        </p:txBody>
      </p:sp>
      <p:grpSp>
        <p:nvGrpSpPr>
          <p:cNvPr id="15" name="Group 2">
            <a:extLst>
              <a:ext uri="{FF2B5EF4-FFF2-40B4-BE49-F238E27FC236}">
                <a16:creationId xmlns:a16="http://schemas.microsoft.com/office/drawing/2014/main" id="{5BDFB0F4-1416-4ACB-B862-1EB23337E03C}"/>
              </a:ext>
            </a:extLst>
          </p:cNvPr>
          <p:cNvGrpSpPr/>
          <p:nvPr/>
        </p:nvGrpSpPr>
        <p:grpSpPr>
          <a:xfrm>
            <a:off x="0" y="1801636"/>
            <a:ext cx="12403180" cy="1410582"/>
            <a:chOff x="-971550" y="2023474"/>
            <a:chExt cx="12403180" cy="1410582"/>
          </a:xfrm>
          <a:solidFill>
            <a:schemeClr val="accent2">
              <a:lumMod val="75000"/>
            </a:schemeClr>
          </a:solidFill>
        </p:grpSpPr>
        <p:sp>
          <p:nvSpPr>
            <p:cNvPr id="16" name="Rectangle 3">
              <a:extLst>
                <a:ext uri="{FF2B5EF4-FFF2-40B4-BE49-F238E27FC236}">
                  <a16:creationId xmlns:a16="http://schemas.microsoft.com/office/drawing/2014/main" id="{57E964F8-5A47-42E8-B2DB-71CCA566ABF0}"/>
                </a:ext>
              </a:extLst>
            </p:cNvPr>
            <p:cNvSpPr/>
            <p:nvPr userDrawn="1"/>
          </p:nvSpPr>
          <p:spPr>
            <a:xfrm>
              <a:off x="-971550" y="3200400"/>
              <a:ext cx="7107032" cy="2336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4">
              <a:extLst>
                <a:ext uri="{FF2B5EF4-FFF2-40B4-BE49-F238E27FC236}">
                  <a16:creationId xmlns:a16="http://schemas.microsoft.com/office/drawing/2014/main" id="{359AF13A-E16C-4FC3-94AF-DAEC32EFF78A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5">
              <a:extLst>
                <a:ext uri="{FF2B5EF4-FFF2-40B4-BE49-F238E27FC236}">
                  <a16:creationId xmlns:a16="http://schemas.microsoft.com/office/drawing/2014/main" id="{B3CD772F-72C3-4488-BB12-283E5A079C33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Kosočtverec 18">
            <a:extLst>
              <a:ext uri="{FF2B5EF4-FFF2-40B4-BE49-F238E27FC236}">
                <a16:creationId xmlns:a16="http://schemas.microsoft.com/office/drawing/2014/main" id="{5EF7CB03-E428-4284-99CB-C6473DCEF0B4}"/>
              </a:ext>
            </a:extLst>
          </p:cNvPr>
          <p:cNvSpPr/>
          <p:nvPr/>
        </p:nvSpPr>
        <p:spPr>
          <a:xfrm>
            <a:off x="7416000" y="1250036"/>
            <a:ext cx="4032000" cy="4104000"/>
          </a:xfrm>
          <a:prstGeom prst="diamond">
            <a:avLst/>
          </a:prstGeom>
          <a:blipFill>
            <a:blip r:embed="rId5"/>
            <a:srcRect/>
            <a:stretch>
              <a:fillRect t="-19692" b="-1969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id="{9E03C539-DD19-4FEC-B66B-6CC7E55D07F6}"/>
              </a:ext>
            </a:extLst>
          </p:cNvPr>
          <p:cNvSpPr/>
          <p:nvPr/>
        </p:nvSpPr>
        <p:spPr>
          <a:xfrm>
            <a:off x="8568678" y="6200712"/>
            <a:ext cx="2822068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600" dirty="0">
                <a:solidFill>
                  <a:schemeClr val="tx1"/>
                </a:solidFill>
              </a:rPr>
              <a:t>Farmaka, chemické látky pro osobní potřebu člověka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B0B084C3-C0FE-43D6-BB58-8AFCAFDBE3C7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2" name="Grafický objekt 21" descr="Pomoc">
            <a:extLst>
              <a:ext uri="{FF2B5EF4-FFF2-40B4-BE49-F238E27FC236}">
                <a16:creationId xmlns:a16="http://schemas.microsoft.com/office/drawing/2014/main" id="{08F5925A-5388-4D27-8F1D-3B85A9E049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46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D7B94C8E-178E-4C51-A9FC-741DE214611C}"/>
              </a:ext>
            </a:extLst>
          </p:cNvPr>
          <p:cNvSpPr txBox="1"/>
          <p:nvPr/>
        </p:nvSpPr>
        <p:spPr>
          <a:xfrm>
            <a:off x="203496" y="1634827"/>
            <a:ext cx="6492579" cy="2956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cs-CZ" b="1" dirty="0"/>
              <a:t>LÁTKA NEBEZPEČNÁ PRO OZONOVOU VRSTVU:</a:t>
            </a:r>
          </a:p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cs-CZ" sz="1600" dirty="0"/>
              <a:t>Látka, která na základě dostupných poznatků </a:t>
            </a:r>
            <a:r>
              <a:rPr lang="en-US" sz="1600" dirty="0"/>
              <a:t>o </a:t>
            </a:r>
            <a:r>
              <a:rPr lang="cs-CZ" sz="1600" dirty="0"/>
              <a:t>jejích vlastnostech</a:t>
            </a:r>
            <a:r>
              <a:rPr lang="en-US" sz="1600" dirty="0"/>
              <a:t> a </a:t>
            </a:r>
            <a:r>
              <a:rPr lang="cs-CZ" sz="1600" dirty="0"/>
              <a:t>jejím</a:t>
            </a:r>
            <a:r>
              <a:rPr lang="en-US" sz="1600" dirty="0"/>
              <a:t> </a:t>
            </a:r>
            <a:r>
              <a:rPr lang="cs-CZ" sz="1600" dirty="0"/>
              <a:t>předpokládaném nebo pozorovaném osudu </a:t>
            </a:r>
            <a:r>
              <a:rPr lang="en-US" sz="1600" dirty="0"/>
              <a:t>a </a:t>
            </a:r>
            <a:r>
              <a:rPr lang="cs-CZ" sz="1600" dirty="0"/>
              <a:t>chování</a:t>
            </a:r>
            <a:r>
              <a:rPr lang="en-US" sz="1600" dirty="0"/>
              <a:t> v </a:t>
            </a:r>
            <a:r>
              <a:rPr lang="cs-CZ" sz="1600" dirty="0"/>
              <a:t>životním prostředí může představovat nebezpečí </a:t>
            </a:r>
            <a:r>
              <a:rPr lang="en-US" sz="1600" dirty="0"/>
              <a:t>pro </a:t>
            </a:r>
            <a:r>
              <a:rPr lang="cs-CZ" sz="1600" dirty="0"/>
              <a:t>strukturu</a:t>
            </a:r>
            <a:r>
              <a:rPr lang="en-US" sz="1600" dirty="0"/>
              <a:t> a </a:t>
            </a:r>
            <a:r>
              <a:rPr lang="cs-CZ" sz="1600" dirty="0"/>
              <a:t>fungování stratosférické ozonové vrstvy</a:t>
            </a:r>
            <a:r>
              <a:rPr lang="en-US" sz="1600" dirty="0"/>
              <a:t>.</a:t>
            </a: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/>
          </a:p>
          <a:p>
            <a:endParaRPr lang="cs-CZ" sz="1400" dirty="0"/>
          </a:p>
          <a:p>
            <a:endParaRPr lang="cs-CZ" sz="1400" dirty="0"/>
          </a:p>
          <a:p>
            <a:endParaRPr lang="cs-CZ" sz="1400" dirty="0"/>
          </a:p>
          <a:p>
            <a:r>
              <a:rPr lang="pl-PL" b="1" dirty="0">
                <a:solidFill>
                  <a:schemeClr val="accent1"/>
                </a:solidFill>
              </a:rPr>
              <a:t>KLASIFIKACE:</a:t>
            </a:r>
          </a:p>
          <a:p>
            <a:pPr lvl="1" indent="-457200"/>
            <a:r>
              <a:rPr lang="cs-CZ" sz="1600" dirty="0">
                <a:solidFill>
                  <a:schemeClr val="accent1"/>
                </a:solidFill>
              </a:rPr>
              <a:t>Ozone 1, H420</a:t>
            </a:r>
          </a:p>
          <a:p>
            <a:endParaRPr lang="cs-CZ" sz="1400" dirty="0"/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D0F7A11D-6D50-49D5-A69B-3219AE715AA6}"/>
              </a:ext>
            </a:extLst>
          </p:cNvPr>
          <p:cNvGrpSpPr/>
          <p:nvPr/>
        </p:nvGrpSpPr>
        <p:grpSpPr>
          <a:xfrm>
            <a:off x="2653597" y="3589117"/>
            <a:ext cx="3442403" cy="2724931"/>
            <a:chOff x="7549363" y="3220914"/>
            <a:chExt cx="4233327" cy="3432842"/>
          </a:xfrm>
        </p:grpSpPr>
        <p:pic>
          <p:nvPicPr>
            <p:cNvPr id="9" name="Obrázek 8">
              <a:extLst>
                <a:ext uri="{FF2B5EF4-FFF2-40B4-BE49-F238E27FC236}">
                  <a16:creationId xmlns:a16="http://schemas.microsoft.com/office/drawing/2014/main" id="{9FB297AE-F530-43F1-8135-14F317343B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58020" y="3220914"/>
              <a:ext cx="2885742" cy="2885742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id="{3BB07217-7C9F-4BB3-A4F4-289F091A6F34}"/>
                </a:ext>
              </a:extLst>
            </p:cNvPr>
            <p:cNvSpPr txBox="1"/>
            <p:nvPr/>
          </p:nvSpPr>
          <p:spPr>
            <a:xfrm>
              <a:off x="7549363" y="6362956"/>
              <a:ext cx="4233327" cy="290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900" dirty="0"/>
                <a:t>Zdroj: https://cs.wikipedia.org/wiki/Ozonov%C3%A1_d%C3%ADra</a:t>
              </a:r>
              <a:endParaRPr lang="en-US" sz="900" dirty="0"/>
            </a:p>
          </p:txBody>
        </p:sp>
      </p:grpSp>
      <p:sp>
        <p:nvSpPr>
          <p:cNvPr id="7" name="Tlačítko akce: Přejít domů 6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D8C127DD-D2CF-4312-9DE0-4E3D7DCBCF5A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6C1784FF-5FC9-4B60-A7FE-39D7A737ABD5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Nebezpečnost pro ozonovou vrstvu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BF23E4E4-8DD1-4661-83BC-77668222EC8F}"/>
              </a:ext>
            </a:extLst>
          </p:cNvPr>
          <p:cNvSpPr/>
          <p:nvPr/>
        </p:nvSpPr>
        <p:spPr>
          <a:xfrm>
            <a:off x="3772736" y="5742680"/>
            <a:ext cx="2822068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F7543940-9E52-4A5F-B362-A76119B9F7C5}"/>
              </a:ext>
            </a:extLst>
          </p:cNvPr>
          <p:cNvSpPr/>
          <p:nvPr/>
        </p:nvSpPr>
        <p:spPr>
          <a:xfrm>
            <a:off x="0" y="2978562"/>
            <a:ext cx="7107032" cy="2336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B0F5610D-9F2A-4D65-998B-1A6CD5FD1043}"/>
              </a:ext>
            </a:extLst>
          </p:cNvPr>
          <p:cNvSpPr/>
          <p:nvPr/>
        </p:nvSpPr>
        <p:spPr>
          <a:xfrm rot="2727637">
            <a:off x="8126495" y="226869"/>
            <a:ext cx="228600" cy="34135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5">
            <a:extLst>
              <a:ext uri="{FF2B5EF4-FFF2-40B4-BE49-F238E27FC236}">
                <a16:creationId xmlns:a16="http://schemas.microsoft.com/office/drawing/2014/main" id="{3A302EC0-62F9-490A-A743-B269220DF10D}"/>
              </a:ext>
            </a:extLst>
          </p:cNvPr>
          <p:cNvSpPr/>
          <p:nvPr/>
        </p:nvSpPr>
        <p:spPr>
          <a:xfrm rot="18872363" flipH="1">
            <a:off x="10513901" y="140957"/>
            <a:ext cx="228600" cy="3549958"/>
          </a:xfrm>
          <a:custGeom>
            <a:avLst/>
            <a:gdLst>
              <a:gd name="connsiteX0" fmla="*/ 0 w 228600"/>
              <a:gd name="connsiteY0" fmla="*/ 0 h 3549958"/>
              <a:gd name="connsiteX1" fmla="*/ 0 w 228600"/>
              <a:gd name="connsiteY1" fmla="*/ 3549958 h 3549958"/>
              <a:gd name="connsiteX2" fmla="*/ 10901 w 228600"/>
              <a:gd name="connsiteY2" fmla="*/ 3549958 h 3549958"/>
              <a:gd name="connsiteX3" fmla="*/ 228600 w 228600"/>
              <a:gd name="connsiteY3" fmla="*/ 3328731 h 3549958"/>
              <a:gd name="connsiteX4" fmla="*/ 228600 w 228600"/>
              <a:gd name="connsiteY4" fmla="*/ 0 h 3549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3549958">
                <a:moveTo>
                  <a:pt x="0" y="0"/>
                </a:moveTo>
                <a:lnTo>
                  <a:pt x="0" y="3549958"/>
                </a:lnTo>
                <a:lnTo>
                  <a:pt x="10901" y="3549958"/>
                </a:lnTo>
                <a:lnTo>
                  <a:pt x="228600" y="3328731"/>
                </a:lnTo>
                <a:lnTo>
                  <a:pt x="2286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hemický symbol nebezpečí GHS 07, dráždivé látky, samolepicí fólie, 26 x 26 mm, BJ = 10 x 12 ks - 1">
            <a:extLst>
              <a:ext uri="{FF2B5EF4-FFF2-40B4-BE49-F238E27FC236}">
                <a16:creationId xmlns:a16="http://schemas.microsoft.com/office/drawing/2014/main" id="{F6DA1F28-872D-4E6A-9D83-F50F159AFD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48663" y="1186470"/>
            <a:ext cx="4194298" cy="4158553"/>
          </a:xfrm>
          <a:prstGeom prst="flowChartDecision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Obdélník 17">
            <a:extLst>
              <a:ext uri="{FF2B5EF4-FFF2-40B4-BE49-F238E27FC236}">
                <a16:creationId xmlns:a16="http://schemas.microsoft.com/office/drawing/2014/main" id="{BB10F6B3-2A6A-42A5-B906-8E961CF0E29B}"/>
              </a:ext>
            </a:extLst>
          </p:cNvPr>
          <p:cNvSpPr/>
          <p:nvPr/>
        </p:nvSpPr>
        <p:spPr>
          <a:xfrm>
            <a:off x="7842883" y="6068478"/>
            <a:ext cx="2261487" cy="400050"/>
          </a:xfrm>
          <a:prstGeom prst="rect">
            <a:avLst/>
          </a:prstGeom>
          <a:noFill/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/>
                </a:solidFill>
              </a:rPr>
              <a:t>Freony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792FACAF-445C-4505-9A62-3831FAE6A666}"/>
              </a:ext>
            </a:extLst>
          </p:cNvPr>
          <p:cNvSpPr txBox="1"/>
          <p:nvPr/>
        </p:nvSpPr>
        <p:spPr>
          <a:xfrm>
            <a:off x="8595359" y="5829300"/>
            <a:ext cx="194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Kde se používá?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0" name="Grafický objekt 19" descr="Pomoc">
            <a:extLst>
              <a:ext uri="{FF2B5EF4-FFF2-40B4-BE49-F238E27FC236}">
                <a16:creationId xmlns:a16="http://schemas.microsoft.com/office/drawing/2014/main" id="{E4E4949F-3219-4D91-B486-F7190D7B2B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11478" y="578536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52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E3A8610-A769-49A9-8C34-D7704BEC297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0763" y="1149746"/>
            <a:ext cx="7427167" cy="485100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sz="2400" b="1" dirty="0"/>
              <a:t>NARUŠENÍ ČINNOSTI ENDOKRINNÍHO SYSTÉMU PRO LIDSKÉ ZDRAVÍ</a:t>
            </a:r>
          </a:p>
          <a:p>
            <a:pPr marL="0" indent="0">
              <a:buNone/>
            </a:pPr>
            <a:r>
              <a:rPr lang="cs-CZ" sz="2500" dirty="0">
                <a:solidFill>
                  <a:schemeClr val="accent1"/>
                </a:solidFill>
              </a:rPr>
              <a:t>ED HH 1, EUH380</a:t>
            </a:r>
          </a:p>
          <a:p>
            <a:pPr marL="0" indent="0">
              <a:buNone/>
            </a:pPr>
            <a:r>
              <a:rPr lang="cs-CZ" sz="2500" dirty="0">
                <a:solidFill>
                  <a:schemeClr val="accent1"/>
                </a:solidFill>
              </a:rPr>
              <a:t>ED HH2, EUH381</a:t>
            </a:r>
          </a:p>
          <a:p>
            <a:pPr marL="457200" lvl="1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2400" b="1" dirty="0"/>
              <a:t>NARUŠENÍ ČINNOSTI ENDOKRINNÍHO SYSTÉMU PRO ŽIVOTNÍ PROSTŘEDÍ</a:t>
            </a:r>
          </a:p>
          <a:p>
            <a:pPr marL="0" indent="0">
              <a:buNone/>
            </a:pPr>
            <a:r>
              <a:rPr lang="cs-CZ" sz="2500" dirty="0">
                <a:solidFill>
                  <a:schemeClr val="accent1"/>
                </a:solidFill>
              </a:rPr>
              <a:t>ED ENV 1, EUH430</a:t>
            </a:r>
          </a:p>
          <a:p>
            <a:pPr marL="0" indent="0">
              <a:buNone/>
            </a:pPr>
            <a:r>
              <a:rPr lang="cs-CZ" sz="2500" dirty="0">
                <a:solidFill>
                  <a:schemeClr val="accent1"/>
                </a:solidFill>
              </a:rPr>
              <a:t>ED ENV 2, EUH431</a:t>
            </a:r>
          </a:p>
          <a:p>
            <a:pPr marL="457200" lvl="1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2400" b="1" dirty="0"/>
              <a:t>PERZISTENTNÍ, BIOAKUMULATIVNÍ A TOXICKÉ</a:t>
            </a:r>
          </a:p>
          <a:p>
            <a:pPr marL="0" indent="0">
              <a:buNone/>
            </a:pPr>
            <a:r>
              <a:rPr lang="cs-CZ" sz="2500" dirty="0">
                <a:solidFill>
                  <a:schemeClr val="accent1"/>
                </a:solidFill>
              </a:rPr>
              <a:t>PBT, EUH440</a:t>
            </a:r>
          </a:p>
          <a:p>
            <a:pPr marL="457200" lvl="1" indent="0">
              <a:buNone/>
            </a:pPr>
            <a:endParaRPr lang="cs-CZ" sz="1900" dirty="0"/>
          </a:p>
          <a:p>
            <a:pPr marL="0" indent="0">
              <a:buNone/>
            </a:pPr>
            <a:r>
              <a:rPr lang="cs-CZ" sz="2400" b="1" dirty="0"/>
              <a:t>VYSOCE PERZISTENTNÍ A VYSOCE BIOAKUMULATIVNÍ</a:t>
            </a:r>
          </a:p>
          <a:p>
            <a:pPr marL="0" indent="0">
              <a:buNone/>
            </a:pPr>
            <a:r>
              <a:rPr lang="cs-CZ" sz="2500" dirty="0" err="1">
                <a:solidFill>
                  <a:schemeClr val="accent1"/>
                </a:solidFill>
              </a:rPr>
              <a:t>vPvB</a:t>
            </a:r>
            <a:r>
              <a:rPr lang="cs-CZ" sz="2500" dirty="0">
                <a:solidFill>
                  <a:schemeClr val="accent1"/>
                </a:solidFill>
              </a:rPr>
              <a:t>, EUH441</a:t>
            </a:r>
          </a:p>
          <a:p>
            <a:pPr marL="457200" lvl="1" indent="0">
              <a:buNone/>
            </a:pPr>
            <a:endParaRPr lang="cs-CZ" sz="1900" dirty="0"/>
          </a:p>
          <a:p>
            <a:pPr marL="0" indent="0">
              <a:buNone/>
            </a:pPr>
            <a:r>
              <a:rPr lang="cs-CZ" sz="2400" b="1" dirty="0"/>
              <a:t>PERZISTENTNÍ, MOBILNÍ A TOXICKÉ</a:t>
            </a:r>
          </a:p>
          <a:p>
            <a:pPr marL="0" indent="0">
              <a:buNone/>
            </a:pPr>
            <a:r>
              <a:rPr lang="cs-CZ" sz="2500" dirty="0">
                <a:solidFill>
                  <a:schemeClr val="accent1"/>
                </a:solidFill>
              </a:rPr>
              <a:t>PMT, EUH450</a:t>
            </a:r>
          </a:p>
          <a:p>
            <a:pPr lvl="1"/>
            <a:endParaRPr lang="cs-CZ" sz="1800" dirty="0"/>
          </a:p>
          <a:p>
            <a:pPr marL="0" indent="0">
              <a:buNone/>
            </a:pPr>
            <a:r>
              <a:rPr lang="cs-CZ" sz="2400" b="1" dirty="0"/>
              <a:t>VYSOCE PERZISTENTNÍ A VYSOCE MOBILNÍ</a:t>
            </a:r>
          </a:p>
          <a:p>
            <a:pPr marL="0" indent="0">
              <a:buNone/>
            </a:pPr>
            <a:r>
              <a:rPr lang="cs-CZ" sz="2500" dirty="0" err="1">
                <a:solidFill>
                  <a:schemeClr val="accent1"/>
                </a:solidFill>
              </a:rPr>
              <a:t>vPvM</a:t>
            </a:r>
            <a:r>
              <a:rPr lang="cs-CZ" sz="2500" dirty="0">
                <a:solidFill>
                  <a:schemeClr val="accent1"/>
                </a:solidFill>
              </a:rPr>
              <a:t>, EUH451</a:t>
            </a:r>
          </a:p>
          <a:p>
            <a:pPr marL="0" indent="0">
              <a:buNone/>
            </a:pPr>
            <a:endParaRPr lang="cs-CZ" sz="1800" dirty="0"/>
          </a:p>
          <a:p>
            <a:endParaRPr lang="en-US" dirty="0"/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B82A5B8B-3D3F-416B-95B7-90E812BEB687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Nové třídy nebezpečnosti pro rok 2023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1D7B9C62-5F7E-4F1A-ABA3-F97EFEBC7B0D}"/>
              </a:ext>
            </a:extLst>
          </p:cNvPr>
          <p:cNvGrpSpPr/>
          <p:nvPr/>
        </p:nvGrpSpPr>
        <p:grpSpPr>
          <a:xfrm>
            <a:off x="4994767" y="3057615"/>
            <a:ext cx="7000383" cy="3507794"/>
            <a:chOff x="2602035" y="1590092"/>
            <a:chExt cx="9656887" cy="4320089"/>
          </a:xfrm>
        </p:grpSpPr>
        <p:pic>
          <p:nvPicPr>
            <p:cNvPr id="7" name="Obrázek 6">
              <a:extLst>
                <a:ext uri="{FF2B5EF4-FFF2-40B4-BE49-F238E27FC236}">
                  <a16:creationId xmlns:a16="http://schemas.microsoft.com/office/drawing/2014/main" id="{8B8D84DC-19BA-4109-91B3-7C3A43426990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2035" y="1590092"/>
              <a:ext cx="9334209" cy="3677817"/>
            </a:xfrm>
            <a:prstGeom prst="snip2Diag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F87DE24E-1585-431F-8347-B9E411896AA3}"/>
                </a:ext>
              </a:extLst>
            </p:cNvPr>
            <p:cNvSpPr txBox="1"/>
            <p:nvPr/>
          </p:nvSpPr>
          <p:spPr>
            <a:xfrm>
              <a:off x="7972673" y="5625896"/>
              <a:ext cx="4286249" cy="2842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900" dirty="0"/>
                <a:t>Zdroj: (</a:t>
              </a:r>
              <a:r>
                <a:rPr lang="it-IT" sz="900" dirty="0"/>
                <a:t>Nové třídy nebezpečnosti pro rok 2023</a:t>
              </a:r>
              <a:r>
                <a:rPr lang="cs-CZ" sz="900" dirty="0"/>
                <a:t>, bez data)</a:t>
              </a:r>
              <a:endParaRPr lang="en-US" sz="900" dirty="0"/>
            </a:p>
          </p:txBody>
        </p:sp>
      </p:grpSp>
      <p:sp>
        <p:nvSpPr>
          <p:cNvPr id="2" name="TextovéPole 1">
            <a:extLst>
              <a:ext uri="{FF2B5EF4-FFF2-40B4-BE49-F238E27FC236}">
                <a16:creationId xmlns:a16="http://schemas.microsoft.com/office/drawing/2014/main" id="{A29FA795-69E9-46D1-BD7E-CD44B51AC137}"/>
              </a:ext>
            </a:extLst>
          </p:cNvPr>
          <p:cNvSpPr txBox="1"/>
          <p:nvPr/>
        </p:nvSpPr>
        <p:spPr>
          <a:xfrm>
            <a:off x="7229475" y="2428385"/>
            <a:ext cx="3895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Data použitelnosti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280091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D4F747D-9322-4044-A608-CC841E61966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724025"/>
            <a:ext cx="11798300" cy="3973513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endParaRPr lang="cs-CZ" dirty="0">
              <a:solidFill>
                <a:schemeClr val="accent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cs-CZ" dirty="0">
              <a:solidFill>
                <a:schemeClr val="accent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cs-CZ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endParaRPr lang="cs-CZ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endParaRPr lang="cs-CZ" dirty="0">
              <a:solidFill>
                <a:schemeClr val="accent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cs-CZ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6" name="Kosočtverec 5">
            <a:hlinkClick r:id="rId3" action="ppaction://hlinksldjump"/>
            <a:extLst>
              <a:ext uri="{FF2B5EF4-FFF2-40B4-BE49-F238E27FC236}">
                <a16:creationId xmlns:a16="http://schemas.microsoft.com/office/drawing/2014/main" id="{ECD76BBB-CE7C-40E5-B535-63E11BA4562B}"/>
              </a:ext>
            </a:extLst>
          </p:cNvPr>
          <p:cNvSpPr/>
          <p:nvPr/>
        </p:nvSpPr>
        <p:spPr>
          <a:xfrm>
            <a:off x="3384257" y="2993085"/>
            <a:ext cx="1659353" cy="1663663"/>
          </a:xfrm>
          <a:prstGeom prst="diamond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Kosočtverec 17">
            <a:hlinkClick r:id="rId5" action="ppaction://hlinksldjump"/>
            <a:extLst>
              <a:ext uri="{FF2B5EF4-FFF2-40B4-BE49-F238E27FC236}">
                <a16:creationId xmlns:a16="http://schemas.microsoft.com/office/drawing/2014/main" id="{F48BA584-9CC2-466E-A75C-990BC76EE122}"/>
              </a:ext>
            </a:extLst>
          </p:cNvPr>
          <p:cNvSpPr/>
          <p:nvPr/>
        </p:nvSpPr>
        <p:spPr>
          <a:xfrm>
            <a:off x="4330822" y="2069684"/>
            <a:ext cx="1659353" cy="1663663"/>
          </a:xfrm>
          <a:prstGeom prst="diamond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Kosočtverec 18">
            <a:hlinkClick r:id="rId7" action="ppaction://hlinksldjump"/>
            <a:extLst>
              <a:ext uri="{FF2B5EF4-FFF2-40B4-BE49-F238E27FC236}">
                <a16:creationId xmlns:a16="http://schemas.microsoft.com/office/drawing/2014/main" id="{71C0C809-922B-4A5B-B7F5-64C5A5DA6460}"/>
              </a:ext>
            </a:extLst>
          </p:cNvPr>
          <p:cNvSpPr/>
          <p:nvPr/>
        </p:nvSpPr>
        <p:spPr>
          <a:xfrm>
            <a:off x="5277387" y="1160462"/>
            <a:ext cx="1659353" cy="1649485"/>
          </a:xfrm>
          <a:prstGeom prst="diamond">
            <a:avLst/>
          </a:prstGeom>
          <a:blipFill>
            <a:blip r:embed="rId8"/>
            <a:srcRect/>
            <a:stretch>
              <a:fillRect l="-2412" t="-24143" r="-2581" b="-2389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Kosočtverec 20">
            <a:hlinkClick r:id="rId9" action="ppaction://hlinksldjump"/>
            <a:extLst>
              <a:ext uri="{FF2B5EF4-FFF2-40B4-BE49-F238E27FC236}">
                <a16:creationId xmlns:a16="http://schemas.microsoft.com/office/drawing/2014/main" id="{D62ACA00-B9A8-4157-91BB-94A52573A3A1}"/>
              </a:ext>
            </a:extLst>
          </p:cNvPr>
          <p:cNvSpPr/>
          <p:nvPr/>
        </p:nvSpPr>
        <p:spPr>
          <a:xfrm>
            <a:off x="4308694" y="3916483"/>
            <a:ext cx="1659353" cy="1663663"/>
          </a:xfrm>
          <a:prstGeom prst="diamond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Kosočtverec 21">
            <a:hlinkClick r:id="rId11" action="ppaction://hlinksldjump"/>
            <a:extLst>
              <a:ext uri="{FF2B5EF4-FFF2-40B4-BE49-F238E27FC236}">
                <a16:creationId xmlns:a16="http://schemas.microsoft.com/office/drawing/2014/main" id="{76F72ED5-ACE4-4512-A213-74BADC0D6F63}"/>
              </a:ext>
            </a:extLst>
          </p:cNvPr>
          <p:cNvSpPr/>
          <p:nvPr/>
        </p:nvSpPr>
        <p:spPr>
          <a:xfrm>
            <a:off x="5255259" y="2993083"/>
            <a:ext cx="1659353" cy="1663663"/>
          </a:xfrm>
          <a:prstGeom prst="diamond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Kosočtverec 22">
            <a:hlinkClick r:id="rId13" action="ppaction://hlinksldjump"/>
            <a:extLst>
              <a:ext uri="{FF2B5EF4-FFF2-40B4-BE49-F238E27FC236}">
                <a16:creationId xmlns:a16="http://schemas.microsoft.com/office/drawing/2014/main" id="{E1EFDAB9-369F-45B2-B2BC-8F9E7C3703BB}"/>
              </a:ext>
            </a:extLst>
          </p:cNvPr>
          <p:cNvSpPr/>
          <p:nvPr/>
        </p:nvSpPr>
        <p:spPr>
          <a:xfrm>
            <a:off x="6201824" y="2069683"/>
            <a:ext cx="1659353" cy="1663663"/>
          </a:xfrm>
          <a:prstGeom prst="diamond">
            <a:avLst/>
          </a:prstGeom>
          <a:blipFill dpi="0" rotWithShape="1">
            <a:blip r:embed="rId1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Kosočtverec 23">
            <a:hlinkClick r:id="rId15" action="ppaction://hlinksldjump"/>
            <a:extLst>
              <a:ext uri="{FF2B5EF4-FFF2-40B4-BE49-F238E27FC236}">
                <a16:creationId xmlns:a16="http://schemas.microsoft.com/office/drawing/2014/main" id="{CB18DE10-3286-4F80-A6DE-ED02C2AB73BA}"/>
              </a:ext>
            </a:extLst>
          </p:cNvPr>
          <p:cNvSpPr/>
          <p:nvPr/>
        </p:nvSpPr>
        <p:spPr>
          <a:xfrm>
            <a:off x="5255259" y="4839882"/>
            <a:ext cx="1659353" cy="1663663"/>
          </a:xfrm>
          <a:prstGeom prst="diamond">
            <a:avLst/>
          </a:prstGeom>
          <a:blipFill dpi="0" rotWithShape="1">
            <a:blip r:embed="rId16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5" name="Kosočtverec 24">
            <a:hlinkClick r:id="rId17" action="ppaction://hlinksldjump"/>
            <a:extLst>
              <a:ext uri="{FF2B5EF4-FFF2-40B4-BE49-F238E27FC236}">
                <a16:creationId xmlns:a16="http://schemas.microsoft.com/office/drawing/2014/main" id="{39E9899D-B9CF-41D8-A08C-8F700CAD7DD4}"/>
              </a:ext>
            </a:extLst>
          </p:cNvPr>
          <p:cNvSpPr/>
          <p:nvPr/>
        </p:nvSpPr>
        <p:spPr>
          <a:xfrm>
            <a:off x="6201824" y="3916482"/>
            <a:ext cx="1659353" cy="1663663"/>
          </a:xfrm>
          <a:prstGeom prst="diamond">
            <a:avLst/>
          </a:prstGeom>
          <a:blipFill dpi="0" rotWithShape="1">
            <a:blip r:embed="rId18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Kosočtverec 25">
            <a:hlinkClick r:id="rId19" action="ppaction://hlinksldjump"/>
            <a:extLst>
              <a:ext uri="{FF2B5EF4-FFF2-40B4-BE49-F238E27FC236}">
                <a16:creationId xmlns:a16="http://schemas.microsoft.com/office/drawing/2014/main" id="{1F3AC8B1-3228-4446-8803-0A11EBC7D3EC}"/>
              </a:ext>
            </a:extLst>
          </p:cNvPr>
          <p:cNvSpPr/>
          <p:nvPr/>
        </p:nvSpPr>
        <p:spPr>
          <a:xfrm>
            <a:off x="7148389" y="2993082"/>
            <a:ext cx="1659353" cy="1663663"/>
          </a:xfrm>
          <a:prstGeom prst="diamond">
            <a:avLst/>
          </a:prstGeom>
          <a:blipFill dpi="0" rotWithShape="1">
            <a:blip r:embed="rId20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Nadpis 1">
            <a:extLst>
              <a:ext uri="{FF2B5EF4-FFF2-40B4-BE49-F238E27FC236}">
                <a16:creationId xmlns:a16="http://schemas.microsoft.com/office/drawing/2014/main" id="{B0819AC1-28D7-42BA-8BAC-32D1E026ECAA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Znáš významy všech výstražných symbolů? 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8748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ývojový diagram: zpoždění 5">
            <a:extLst>
              <a:ext uri="{FF2B5EF4-FFF2-40B4-BE49-F238E27FC236}">
                <a16:creationId xmlns:a16="http://schemas.microsoft.com/office/drawing/2014/main" id="{84D21C07-1C3E-451F-BDA2-6F382455CA98}"/>
              </a:ext>
            </a:extLst>
          </p:cNvPr>
          <p:cNvSpPr/>
          <p:nvPr/>
        </p:nvSpPr>
        <p:spPr>
          <a:xfrm flipH="1">
            <a:off x="6096000" y="1181870"/>
            <a:ext cx="6248399" cy="5280772"/>
          </a:xfrm>
          <a:prstGeom prst="flowChartDelay">
            <a:avLst/>
          </a:prstGeom>
          <a:gradFill flip="none" rotWithShape="1">
            <a:gsLst>
              <a:gs pos="31000">
                <a:schemeClr val="accent1">
                  <a:tint val="66000"/>
                  <a:satMod val="160000"/>
                </a:schemeClr>
              </a:gs>
              <a:gs pos="78000">
                <a:schemeClr val="accent3">
                  <a:lumMod val="20000"/>
                  <a:lumOff val="80000"/>
                </a:schemeClr>
              </a:gs>
              <a:gs pos="98000">
                <a:schemeClr val="accent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DB667C9-28F6-44E2-92C4-4410698C92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54" t="1728" r="17819" b="2192"/>
          <a:stretch/>
        </p:blipFill>
        <p:spPr>
          <a:xfrm>
            <a:off x="816428" y="1181870"/>
            <a:ext cx="4548673" cy="4494260"/>
          </a:xfrm>
          <a:prstGeom prst="diamond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3FB5E6D4-4823-49BA-A11D-18B6BDF607B1}"/>
              </a:ext>
            </a:extLst>
          </p:cNvPr>
          <p:cNvSpPr txBox="1"/>
          <p:nvPr/>
        </p:nvSpPr>
        <p:spPr>
          <a:xfrm>
            <a:off x="1987420" y="5775649"/>
            <a:ext cx="221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ZNAK: PLAMEN</a:t>
            </a:r>
          </a:p>
        </p:txBody>
      </p:sp>
      <p:sp>
        <p:nvSpPr>
          <p:cNvPr id="9" name="Tlačítko akce: Přejít domů 8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738A1512-A6FF-4B33-82B4-F71700D07A77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E37BB06D-1F62-4C21-9101-AB2D03508F09}"/>
              </a:ext>
            </a:extLst>
          </p:cNvPr>
          <p:cNvSpPr txBox="1"/>
          <p:nvPr/>
        </p:nvSpPr>
        <p:spPr>
          <a:xfrm>
            <a:off x="7278535" y="2252595"/>
            <a:ext cx="491346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Hořlavé plyny, kategorie 1</a:t>
            </a:r>
          </a:p>
          <a:p>
            <a:r>
              <a:rPr lang="cs-CZ" dirty="0"/>
              <a:t>Hořlavé aerosoly, kategorie 1, 2</a:t>
            </a:r>
          </a:p>
          <a:p>
            <a:r>
              <a:rPr lang="cs-CZ" dirty="0"/>
              <a:t>Hořlavé kapaliny, kategorie 1, 2, 3</a:t>
            </a:r>
          </a:p>
          <a:p>
            <a:r>
              <a:rPr lang="cs-CZ" dirty="0"/>
              <a:t>Hořlavé tuhé látky, kategorie 1, 2</a:t>
            </a:r>
          </a:p>
          <a:p>
            <a:r>
              <a:rPr lang="cs-CZ" dirty="0"/>
              <a:t>Samovolně reagující látky a směsi, typy B, C, D, E, F Samozápalné kapaliny, kategorie 1</a:t>
            </a:r>
          </a:p>
          <a:p>
            <a:r>
              <a:rPr lang="cs-CZ" dirty="0"/>
              <a:t>Samozápalné tuhé látky, kategorie 1</a:t>
            </a:r>
          </a:p>
          <a:p>
            <a:r>
              <a:rPr lang="cs-CZ" dirty="0"/>
              <a:t>Samozahřívající se látky a směsi, kategorie 1, 2</a:t>
            </a:r>
          </a:p>
          <a:p>
            <a:r>
              <a:rPr lang="cs-CZ" dirty="0"/>
              <a:t>Látky a směsi, které při styku s vodou uvolňují</a:t>
            </a:r>
          </a:p>
          <a:p>
            <a:r>
              <a:rPr lang="cs-CZ" dirty="0"/>
              <a:t>hořlavé plyny, kategorie 1, 2, 3</a:t>
            </a:r>
          </a:p>
          <a:p>
            <a:r>
              <a:rPr lang="cs-CZ" dirty="0"/>
              <a:t>Organické peroxidy, typy B, C, D, E, F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76083CD3-D57A-4086-A711-55698359E4C8}"/>
              </a:ext>
            </a:extLst>
          </p:cNvPr>
          <p:cNvSpPr txBox="1"/>
          <p:nvPr/>
        </p:nvSpPr>
        <p:spPr>
          <a:xfrm>
            <a:off x="2234069" y="713019"/>
            <a:ext cx="1713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GHS02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02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flythrough hasBounce="1"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Vývojový diagram: zpoždění 7">
            <a:extLst>
              <a:ext uri="{FF2B5EF4-FFF2-40B4-BE49-F238E27FC236}">
                <a16:creationId xmlns:a16="http://schemas.microsoft.com/office/drawing/2014/main" id="{6EB70E29-01E6-4F6B-B18A-19F00F07158D}"/>
              </a:ext>
            </a:extLst>
          </p:cNvPr>
          <p:cNvSpPr/>
          <p:nvPr/>
        </p:nvSpPr>
        <p:spPr>
          <a:xfrm flipH="1">
            <a:off x="6096000" y="1181870"/>
            <a:ext cx="6248399" cy="5280772"/>
          </a:xfrm>
          <a:prstGeom prst="flowChartDelay">
            <a:avLst/>
          </a:prstGeom>
          <a:gradFill flip="none" rotWithShape="1">
            <a:gsLst>
              <a:gs pos="31000">
                <a:schemeClr val="accent1">
                  <a:tint val="66000"/>
                  <a:satMod val="160000"/>
                </a:schemeClr>
              </a:gs>
              <a:gs pos="78000">
                <a:schemeClr val="accent3">
                  <a:lumMod val="20000"/>
                  <a:lumOff val="80000"/>
                </a:schemeClr>
              </a:gs>
              <a:gs pos="98000">
                <a:schemeClr val="accent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E77C240D-1A92-4FAE-AF43-585C8F16E8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179" b="15179"/>
          <a:stretch/>
        </p:blipFill>
        <p:spPr>
          <a:xfrm>
            <a:off x="816428" y="1181870"/>
            <a:ext cx="4548673" cy="4494260"/>
          </a:xfrm>
          <a:prstGeom prst="diamond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B966E0FC-38A2-43AA-909C-35683656F075}"/>
              </a:ext>
            </a:extLst>
          </p:cNvPr>
          <p:cNvSpPr txBox="1"/>
          <p:nvPr/>
        </p:nvSpPr>
        <p:spPr>
          <a:xfrm>
            <a:off x="1723013" y="5775649"/>
            <a:ext cx="273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ZNAK: ŽIVOTNÍ PROSTŘEDÍ</a:t>
            </a:r>
          </a:p>
        </p:txBody>
      </p:sp>
      <p:sp>
        <p:nvSpPr>
          <p:cNvPr id="4" name="Tlačítko akce: Přejít domů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4A9EB242-B550-4D25-B360-BA93B62572F8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DE733F9A-2B69-4A94-B443-29504C1EB38F}"/>
              </a:ext>
            </a:extLst>
          </p:cNvPr>
          <p:cNvSpPr txBox="1"/>
          <p:nvPr/>
        </p:nvSpPr>
        <p:spPr>
          <a:xfrm>
            <a:off x="7975148" y="3284391"/>
            <a:ext cx="3788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Nebezpečný pro vodní prostředí</a:t>
            </a:r>
          </a:p>
          <a:p>
            <a:r>
              <a:rPr lang="cs-CZ" dirty="0"/>
              <a:t>— akutně, kategorie 1</a:t>
            </a:r>
          </a:p>
          <a:p>
            <a:r>
              <a:rPr lang="cs-CZ" dirty="0"/>
              <a:t>— chronicky, kategorie 1, 2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7877F988-8831-41C5-B187-B8FB9F2F5875}"/>
              </a:ext>
            </a:extLst>
          </p:cNvPr>
          <p:cNvSpPr txBox="1"/>
          <p:nvPr/>
        </p:nvSpPr>
        <p:spPr>
          <a:xfrm>
            <a:off x="2376111" y="713019"/>
            <a:ext cx="142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GHS09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71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flythrough hasBounce="1"/>
      </p:transition>
    </mc:Choice>
    <mc:Fallback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E8199253-96AA-42ED-B3EF-8D3235CC06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179" b="15179"/>
          <a:stretch/>
        </p:blipFill>
        <p:spPr>
          <a:xfrm>
            <a:off x="816428" y="1181870"/>
            <a:ext cx="4548673" cy="4494260"/>
          </a:xfrm>
          <a:prstGeom prst="diamond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3D92AF24-5C54-4817-9DFA-7421722C8FEC}"/>
              </a:ext>
            </a:extLst>
          </p:cNvPr>
          <p:cNvSpPr txBox="1"/>
          <p:nvPr/>
        </p:nvSpPr>
        <p:spPr>
          <a:xfrm>
            <a:off x="1545460" y="5775649"/>
            <a:ext cx="3090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ZNAK: PLAMEN NAD KRUHEM</a:t>
            </a:r>
          </a:p>
        </p:txBody>
      </p:sp>
      <p:sp>
        <p:nvSpPr>
          <p:cNvPr id="4" name="Tlačítko akce: Přejít domů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A50E1843-F0E7-46C3-9D83-E84CBDFE6E42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0A440077-EDB4-44C0-9D0A-5A717B6952E0}"/>
              </a:ext>
            </a:extLst>
          </p:cNvPr>
          <p:cNvSpPr txBox="1"/>
          <p:nvPr/>
        </p:nvSpPr>
        <p:spPr>
          <a:xfrm>
            <a:off x="2438255" y="713019"/>
            <a:ext cx="1305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GHS03</a:t>
            </a:r>
            <a:endParaRPr lang="en-US" dirty="0"/>
          </a:p>
        </p:txBody>
      </p:sp>
      <p:sp>
        <p:nvSpPr>
          <p:cNvPr id="8" name="Vývojový diagram: zpoždění 7">
            <a:extLst>
              <a:ext uri="{FF2B5EF4-FFF2-40B4-BE49-F238E27FC236}">
                <a16:creationId xmlns:a16="http://schemas.microsoft.com/office/drawing/2014/main" id="{5C07ECAD-5D11-4559-9D64-1104653EBAF7}"/>
              </a:ext>
            </a:extLst>
          </p:cNvPr>
          <p:cNvSpPr/>
          <p:nvPr/>
        </p:nvSpPr>
        <p:spPr>
          <a:xfrm flipH="1">
            <a:off x="6096000" y="1181870"/>
            <a:ext cx="6248399" cy="5280772"/>
          </a:xfrm>
          <a:prstGeom prst="flowChartDelay">
            <a:avLst/>
          </a:prstGeom>
          <a:gradFill flip="none" rotWithShape="1">
            <a:gsLst>
              <a:gs pos="31000">
                <a:schemeClr val="accent1">
                  <a:tint val="66000"/>
                  <a:satMod val="160000"/>
                </a:schemeClr>
              </a:gs>
              <a:gs pos="78000">
                <a:schemeClr val="accent3">
                  <a:lumMod val="20000"/>
                  <a:lumOff val="80000"/>
                </a:schemeClr>
              </a:gs>
              <a:gs pos="98000">
                <a:schemeClr val="accent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4EC5678C-661C-466D-8DDA-8D6E4AC5226D}"/>
              </a:ext>
            </a:extLst>
          </p:cNvPr>
          <p:cNvSpPr txBox="1"/>
          <p:nvPr/>
        </p:nvSpPr>
        <p:spPr>
          <a:xfrm>
            <a:off x="7816585" y="3250358"/>
            <a:ext cx="3788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Oxidující plyny, kategorie 1</a:t>
            </a:r>
          </a:p>
          <a:p>
            <a:r>
              <a:rPr lang="cs-CZ" dirty="0"/>
              <a:t>Oxidující kapaliny, kategorie 1, 2, 3 Oxidující tuhé látky, kategorie 1, 2, 3</a:t>
            </a:r>
          </a:p>
        </p:txBody>
      </p:sp>
    </p:spTree>
    <p:extLst>
      <p:ext uri="{BB962C8B-B14F-4D97-AF65-F5344CB8AC3E}">
        <p14:creationId xmlns:p14="http://schemas.microsoft.com/office/powerpoint/2010/main" val="255998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flythrough hasBounce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>
            <a:extLst>
              <a:ext uri="{FF2B5EF4-FFF2-40B4-BE49-F238E27FC236}">
                <a16:creationId xmlns:a16="http://schemas.microsoft.com/office/drawing/2014/main" id="{73D90456-B38D-4139-8217-CB14B2272A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078" y="1187612"/>
            <a:ext cx="2401296" cy="1976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18B54D9F-870F-435B-B992-DA66EC05266F}"/>
              </a:ext>
            </a:extLst>
          </p:cNvPr>
          <p:cNvSpPr/>
          <p:nvPr/>
        </p:nvSpPr>
        <p:spPr>
          <a:xfrm>
            <a:off x="4739042" y="1166384"/>
            <a:ext cx="2743200" cy="1976194"/>
          </a:xfrm>
          <a:prstGeom prst="round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Šipka: ohnutá 16">
            <a:extLst>
              <a:ext uri="{FF2B5EF4-FFF2-40B4-BE49-F238E27FC236}">
                <a16:creationId xmlns:a16="http://schemas.microsoft.com/office/drawing/2014/main" id="{4421ECCB-DE29-4B21-A16D-1D65D20AC500}"/>
              </a:ext>
            </a:extLst>
          </p:cNvPr>
          <p:cNvSpPr/>
          <p:nvPr/>
        </p:nvSpPr>
        <p:spPr>
          <a:xfrm rot="5400000" flipV="1">
            <a:off x="3227541" y="1939249"/>
            <a:ext cx="1544217" cy="1007705"/>
          </a:xfrm>
          <a:prstGeom prst="bentArrow">
            <a:avLst>
              <a:gd name="adj1" fmla="val 12250"/>
              <a:gd name="adj2" fmla="val 29676"/>
              <a:gd name="adj3" fmla="val 35791"/>
              <a:gd name="adj4" fmla="val 5556"/>
            </a:avLst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8" name="Šipka: ohnutá 17">
            <a:extLst>
              <a:ext uri="{FF2B5EF4-FFF2-40B4-BE49-F238E27FC236}">
                <a16:creationId xmlns:a16="http://schemas.microsoft.com/office/drawing/2014/main" id="{CBAEFFB1-7F8C-4EA5-925F-B00B9F4F908F}"/>
              </a:ext>
            </a:extLst>
          </p:cNvPr>
          <p:cNvSpPr/>
          <p:nvPr/>
        </p:nvSpPr>
        <p:spPr>
          <a:xfrm rot="16200000" flipH="1" flipV="1">
            <a:off x="7464732" y="2011439"/>
            <a:ext cx="1544217" cy="1007706"/>
          </a:xfrm>
          <a:prstGeom prst="bentArrow">
            <a:avLst>
              <a:gd name="adj1" fmla="val 12250"/>
              <a:gd name="adj2" fmla="val 29676"/>
              <a:gd name="adj3" fmla="val 35791"/>
              <a:gd name="adj4" fmla="val 7779"/>
            </a:avLst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grpSp>
        <p:nvGrpSpPr>
          <p:cNvPr id="31" name="Skupina 30">
            <a:extLst>
              <a:ext uri="{FF2B5EF4-FFF2-40B4-BE49-F238E27FC236}">
                <a16:creationId xmlns:a16="http://schemas.microsoft.com/office/drawing/2014/main" id="{A0E9EEFE-BC9B-4B88-B459-53E49D9A7D60}"/>
              </a:ext>
            </a:extLst>
          </p:cNvPr>
          <p:cNvGrpSpPr/>
          <p:nvPr/>
        </p:nvGrpSpPr>
        <p:grpSpPr>
          <a:xfrm>
            <a:off x="2701357" y="3351126"/>
            <a:ext cx="2303421" cy="1206063"/>
            <a:chOff x="2863815" y="3128660"/>
            <a:chExt cx="2303421" cy="1206063"/>
          </a:xfrm>
        </p:grpSpPr>
        <p:pic>
          <p:nvPicPr>
            <p:cNvPr id="22" name="Obrázek 21">
              <a:extLst>
                <a:ext uri="{FF2B5EF4-FFF2-40B4-BE49-F238E27FC236}">
                  <a16:creationId xmlns:a16="http://schemas.microsoft.com/office/drawing/2014/main" id="{EA1CADFE-280D-4A98-962B-6C5E4678F2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63815" y="3128660"/>
              <a:ext cx="2263035" cy="118483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3" name="Obdélník: se zakulacenými rohy 22">
              <a:extLst>
                <a:ext uri="{FF2B5EF4-FFF2-40B4-BE49-F238E27FC236}">
                  <a16:creationId xmlns:a16="http://schemas.microsoft.com/office/drawing/2014/main" id="{89C3365C-BDF0-4AC8-B5B5-BC14FDB76E22}"/>
                </a:ext>
              </a:extLst>
            </p:cNvPr>
            <p:cNvSpPr/>
            <p:nvPr/>
          </p:nvSpPr>
          <p:spPr>
            <a:xfrm>
              <a:off x="2863815" y="3149888"/>
              <a:ext cx="2303421" cy="1184835"/>
            </a:xfrm>
            <a:prstGeom prst="roundRect">
              <a:avLst/>
            </a:prstGeom>
            <a:noFill/>
            <a:ln w="285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32" name="Skupina 31">
            <a:extLst>
              <a:ext uri="{FF2B5EF4-FFF2-40B4-BE49-F238E27FC236}">
                <a16:creationId xmlns:a16="http://schemas.microsoft.com/office/drawing/2014/main" id="{36145C39-7DC4-4F96-816C-BDA2BAE60C5E}"/>
              </a:ext>
            </a:extLst>
          </p:cNvPr>
          <p:cNvGrpSpPr/>
          <p:nvPr/>
        </p:nvGrpSpPr>
        <p:grpSpPr>
          <a:xfrm>
            <a:off x="7448782" y="3372354"/>
            <a:ext cx="2303421" cy="1199864"/>
            <a:chOff x="7171273" y="3139152"/>
            <a:chExt cx="2303421" cy="1199864"/>
          </a:xfrm>
        </p:grpSpPr>
        <p:pic>
          <p:nvPicPr>
            <p:cNvPr id="20" name="Obrázek 19">
              <a:extLst>
                <a:ext uri="{FF2B5EF4-FFF2-40B4-BE49-F238E27FC236}">
                  <a16:creationId xmlns:a16="http://schemas.microsoft.com/office/drawing/2014/main" id="{F265E2EA-5D0C-4A3B-B41E-A8BE7A5466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64847" y="3154181"/>
              <a:ext cx="2116272" cy="118483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4" name="Obdélník: se zakulacenými rohy 23">
              <a:extLst>
                <a:ext uri="{FF2B5EF4-FFF2-40B4-BE49-F238E27FC236}">
                  <a16:creationId xmlns:a16="http://schemas.microsoft.com/office/drawing/2014/main" id="{2DE4B335-8D28-4502-9C65-3F86781E5DA8}"/>
                </a:ext>
              </a:extLst>
            </p:cNvPr>
            <p:cNvSpPr/>
            <p:nvPr/>
          </p:nvSpPr>
          <p:spPr>
            <a:xfrm>
              <a:off x="7171273" y="3139152"/>
              <a:ext cx="2303421" cy="1184835"/>
            </a:xfrm>
            <a:prstGeom prst="roundRect">
              <a:avLst/>
            </a:prstGeom>
            <a:noFill/>
            <a:ln w="285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25" name="Šipka: doprava 24">
            <a:extLst>
              <a:ext uri="{FF2B5EF4-FFF2-40B4-BE49-F238E27FC236}">
                <a16:creationId xmlns:a16="http://schemas.microsoft.com/office/drawing/2014/main" id="{922185B6-52A7-4C69-AC60-257E845E8546}"/>
              </a:ext>
            </a:extLst>
          </p:cNvPr>
          <p:cNvSpPr/>
          <p:nvPr/>
        </p:nvSpPr>
        <p:spPr>
          <a:xfrm>
            <a:off x="4534542" y="4649276"/>
            <a:ext cx="799071" cy="289249"/>
          </a:xfrm>
          <a:prstGeom prst="rightArrow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Šipka: doprava 26">
            <a:extLst>
              <a:ext uri="{FF2B5EF4-FFF2-40B4-BE49-F238E27FC236}">
                <a16:creationId xmlns:a16="http://schemas.microsoft.com/office/drawing/2014/main" id="{757C9692-6872-4775-8871-34D09F7EF4BA}"/>
              </a:ext>
            </a:extLst>
          </p:cNvPr>
          <p:cNvSpPr/>
          <p:nvPr/>
        </p:nvSpPr>
        <p:spPr>
          <a:xfrm flipH="1">
            <a:off x="7082706" y="4676614"/>
            <a:ext cx="799071" cy="289249"/>
          </a:xfrm>
          <a:prstGeom prst="rightArrow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Znak plus 27">
            <a:extLst>
              <a:ext uri="{FF2B5EF4-FFF2-40B4-BE49-F238E27FC236}">
                <a16:creationId xmlns:a16="http://schemas.microsoft.com/office/drawing/2014/main" id="{F59C1F23-B734-45D5-AB37-CECFAB269A5E}"/>
              </a:ext>
            </a:extLst>
          </p:cNvPr>
          <p:cNvSpPr/>
          <p:nvPr/>
        </p:nvSpPr>
        <p:spPr>
          <a:xfrm>
            <a:off x="2758979" y="1727917"/>
            <a:ext cx="562588" cy="572895"/>
          </a:xfrm>
          <a:prstGeom prst="mathPlus">
            <a:avLst/>
          </a:prstGeom>
          <a:effectLst>
            <a:glow rad="101600">
              <a:srgbClr val="92D050">
                <a:alpha val="60000"/>
              </a:srgbClr>
            </a:glo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Znak minus 28">
            <a:extLst>
              <a:ext uri="{FF2B5EF4-FFF2-40B4-BE49-F238E27FC236}">
                <a16:creationId xmlns:a16="http://schemas.microsoft.com/office/drawing/2014/main" id="{4D66C287-9DD9-4E32-81CD-74EB434E554E}"/>
              </a:ext>
            </a:extLst>
          </p:cNvPr>
          <p:cNvSpPr/>
          <p:nvPr/>
        </p:nvSpPr>
        <p:spPr>
          <a:xfrm>
            <a:off x="9087224" y="1727917"/>
            <a:ext cx="624593" cy="569168"/>
          </a:xfrm>
          <a:prstGeom prst="mathMinus">
            <a:avLst/>
          </a:prstGeom>
          <a:solidFill>
            <a:srgbClr val="FF0000"/>
          </a:solidFill>
          <a:effectLst>
            <a:glow rad="101600">
              <a:srgbClr val="FF00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Obdélník 29">
            <a:extLst>
              <a:ext uri="{FF2B5EF4-FFF2-40B4-BE49-F238E27FC236}">
                <a16:creationId xmlns:a16="http://schemas.microsoft.com/office/drawing/2014/main" id="{CEBD234A-2625-43E6-90E1-DDEDF66218DC}"/>
              </a:ext>
            </a:extLst>
          </p:cNvPr>
          <p:cNvSpPr/>
          <p:nvPr/>
        </p:nvSpPr>
        <p:spPr>
          <a:xfrm>
            <a:off x="5075069" y="3588209"/>
            <a:ext cx="230342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36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Řízení rizik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DF434C45-6941-4C23-A361-97D411EC6452}"/>
              </a:ext>
            </a:extLst>
          </p:cNvPr>
          <p:cNvSpPr/>
          <p:nvPr/>
        </p:nvSpPr>
        <p:spPr>
          <a:xfrm>
            <a:off x="3838430" y="260595"/>
            <a:ext cx="4207819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Úvod do problematiky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3" name="TextovéPole 32">
            <a:extLst>
              <a:ext uri="{FF2B5EF4-FFF2-40B4-BE49-F238E27FC236}">
                <a16:creationId xmlns:a16="http://schemas.microsoft.com/office/drawing/2014/main" id="{2CEE344C-5B0C-48E9-994F-FF58BE7538AE}"/>
              </a:ext>
            </a:extLst>
          </p:cNvPr>
          <p:cNvSpPr txBox="1"/>
          <p:nvPr/>
        </p:nvSpPr>
        <p:spPr>
          <a:xfrm>
            <a:off x="5333613" y="5380599"/>
            <a:ext cx="4962525" cy="954107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just"/>
            <a:r>
              <a:rPr lang="cs-CZ" sz="1400" dirty="0"/>
              <a:t>Znalost nebezpečných vlastností CHL je základním východiskem pro klasifikaci látek, která je potřebná pro posuzování rizik a stanovení opatření ke snížení rizik spojených s používáním látek na pracovišti.</a:t>
            </a:r>
            <a:endParaRPr lang="en-US" sz="1400" dirty="0"/>
          </a:p>
        </p:txBody>
      </p:sp>
      <p:sp>
        <p:nvSpPr>
          <p:cNvPr id="35" name="TextovéPole 34">
            <a:extLst>
              <a:ext uri="{FF2B5EF4-FFF2-40B4-BE49-F238E27FC236}">
                <a16:creationId xmlns:a16="http://schemas.microsoft.com/office/drawing/2014/main" id="{22E4901A-6C07-4109-87A4-8716B10809A8}"/>
              </a:ext>
            </a:extLst>
          </p:cNvPr>
          <p:cNvSpPr txBox="1"/>
          <p:nvPr/>
        </p:nvSpPr>
        <p:spPr>
          <a:xfrm>
            <a:off x="263432" y="1728318"/>
            <a:ext cx="2269940" cy="310854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just"/>
            <a:r>
              <a:rPr lang="cs-CZ" sz="1400" dirty="0"/>
              <a:t>Chemické látky (CHL) zlepšují život lidí a podílejí se na našem hospodářství.</a:t>
            </a:r>
          </a:p>
          <a:p>
            <a:pPr algn="just"/>
            <a:endParaRPr lang="cs-CZ" sz="1400" dirty="0"/>
          </a:p>
          <a:p>
            <a:r>
              <a:rPr lang="cs-CZ" sz="1400" b="1" dirty="0"/>
              <a:t>Příklady CHL používaných v každodenním životě: </a:t>
            </a:r>
            <a:r>
              <a:rPr lang="cs-CZ" sz="1400" dirty="0"/>
              <a:t>kosmetika, léčiva, čistící prostředky, barvy, plasty, oblečení, elektronika.</a:t>
            </a:r>
          </a:p>
          <a:p>
            <a:pPr algn="just"/>
            <a:endParaRPr lang="cs-CZ" sz="1400" dirty="0"/>
          </a:p>
          <a:p>
            <a:r>
              <a:rPr lang="cs-CZ" sz="1400" b="1" dirty="0"/>
              <a:t>Příklady CHL používaných na pracovišti:</a:t>
            </a:r>
          </a:p>
          <a:p>
            <a:r>
              <a:rPr lang="cs-CZ" sz="1400" dirty="0"/>
              <a:t>benzín, chlor, čistící prostředky, metanol.</a:t>
            </a:r>
            <a:endParaRPr lang="en-US" sz="1400" dirty="0"/>
          </a:p>
        </p:txBody>
      </p:sp>
      <p:sp>
        <p:nvSpPr>
          <p:cNvPr id="36" name="TextovéPole 35">
            <a:extLst>
              <a:ext uri="{FF2B5EF4-FFF2-40B4-BE49-F238E27FC236}">
                <a16:creationId xmlns:a16="http://schemas.microsoft.com/office/drawing/2014/main" id="{8667EF61-5172-49C8-9272-15DD93AC12F5}"/>
              </a:ext>
            </a:extLst>
          </p:cNvPr>
          <p:cNvSpPr txBox="1"/>
          <p:nvPr/>
        </p:nvSpPr>
        <p:spPr>
          <a:xfrm>
            <a:off x="9926246" y="1984103"/>
            <a:ext cx="2146394" cy="2246769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just"/>
            <a:r>
              <a:rPr lang="cs-CZ" sz="1400" dirty="0"/>
              <a:t>Řada CHL má nebezpečné vlastnosti, které mohou ohrožovat lidské zdraví a životní prostředí.</a:t>
            </a:r>
          </a:p>
          <a:p>
            <a:pPr algn="just"/>
            <a:endParaRPr lang="cs-CZ" sz="1400" dirty="0"/>
          </a:p>
          <a:p>
            <a:pPr algn="just"/>
            <a:r>
              <a:rPr lang="cs-CZ" sz="1400" b="1" dirty="0"/>
              <a:t>Příklady havárií spojených s užíváním CHL:</a:t>
            </a:r>
          </a:p>
          <a:p>
            <a:pPr algn="just"/>
            <a:r>
              <a:rPr lang="cs-CZ" sz="1400" dirty="0" err="1"/>
              <a:t>Seveso</a:t>
            </a:r>
            <a:r>
              <a:rPr lang="cs-CZ" sz="1400" dirty="0"/>
              <a:t> (1976)</a:t>
            </a:r>
          </a:p>
          <a:p>
            <a:pPr algn="just"/>
            <a:r>
              <a:rPr lang="cs-CZ" sz="1400" dirty="0" err="1"/>
              <a:t>Bhopál</a:t>
            </a:r>
            <a:r>
              <a:rPr lang="cs-CZ" sz="1400" dirty="0"/>
              <a:t> (1984)</a:t>
            </a:r>
          </a:p>
          <a:p>
            <a:pPr algn="just"/>
            <a:r>
              <a:rPr lang="cs-CZ" sz="1400" dirty="0"/>
              <a:t>Toulouse (2001)</a:t>
            </a:r>
          </a:p>
        </p:txBody>
      </p:sp>
    </p:spTree>
    <p:extLst>
      <p:ext uri="{BB962C8B-B14F-4D97-AF65-F5344CB8AC3E}">
        <p14:creationId xmlns:p14="http://schemas.microsoft.com/office/powerpoint/2010/main" val="3704137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638EB899-C1D3-40B2-BA88-D3AB08C353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81" t="9403" r="9198" b="9234"/>
          <a:stretch/>
        </p:blipFill>
        <p:spPr>
          <a:xfrm>
            <a:off x="816428" y="1181870"/>
            <a:ext cx="4548673" cy="4494260"/>
          </a:xfrm>
          <a:prstGeom prst="diamond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375C80E4-8CE4-4F1D-8D5C-94AD38D6741E}"/>
              </a:ext>
            </a:extLst>
          </p:cNvPr>
          <p:cNvSpPr txBox="1"/>
          <p:nvPr/>
        </p:nvSpPr>
        <p:spPr>
          <a:xfrm>
            <a:off x="1181476" y="5797431"/>
            <a:ext cx="3818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ZNAK: NEBEZPEČNOST PRO ZDRAVÍ</a:t>
            </a:r>
          </a:p>
        </p:txBody>
      </p:sp>
      <p:sp>
        <p:nvSpPr>
          <p:cNvPr id="4" name="Tlačítko akce: Přejít domů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0D9FE981-39AA-4315-8854-90BF70B53741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D34FFE66-7E77-4251-BB1A-C0EEB45F0754}"/>
              </a:ext>
            </a:extLst>
          </p:cNvPr>
          <p:cNvSpPr txBox="1"/>
          <p:nvPr/>
        </p:nvSpPr>
        <p:spPr>
          <a:xfrm>
            <a:off x="2478205" y="691237"/>
            <a:ext cx="122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GHS08</a:t>
            </a:r>
            <a:endParaRPr lang="en-US" dirty="0"/>
          </a:p>
        </p:txBody>
      </p:sp>
      <p:sp>
        <p:nvSpPr>
          <p:cNvPr id="8" name="Vývojový diagram: zpoždění 7">
            <a:extLst>
              <a:ext uri="{FF2B5EF4-FFF2-40B4-BE49-F238E27FC236}">
                <a16:creationId xmlns:a16="http://schemas.microsoft.com/office/drawing/2014/main" id="{94532C87-1A6C-496A-9706-FA44C3EB6BEE}"/>
              </a:ext>
            </a:extLst>
          </p:cNvPr>
          <p:cNvSpPr/>
          <p:nvPr/>
        </p:nvSpPr>
        <p:spPr>
          <a:xfrm flipH="1">
            <a:off x="6096000" y="1181870"/>
            <a:ext cx="6248399" cy="5280772"/>
          </a:xfrm>
          <a:prstGeom prst="flowChartDelay">
            <a:avLst/>
          </a:prstGeom>
          <a:gradFill flip="none" rotWithShape="1">
            <a:gsLst>
              <a:gs pos="31000">
                <a:schemeClr val="accent1">
                  <a:tint val="66000"/>
                  <a:satMod val="160000"/>
                </a:schemeClr>
              </a:gs>
              <a:gs pos="78000">
                <a:schemeClr val="accent3">
                  <a:lumMod val="20000"/>
                  <a:lumOff val="80000"/>
                </a:schemeClr>
              </a:gs>
              <a:gs pos="98000">
                <a:schemeClr val="accent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9D9AFA46-D1B1-4786-8BB3-7FB6E279A15A}"/>
              </a:ext>
            </a:extLst>
          </p:cNvPr>
          <p:cNvSpPr txBox="1"/>
          <p:nvPr/>
        </p:nvSpPr>
        <p:spPr>
          <a:xfrm>
            <a:off x="7087311" y="2529594"/>
            <a:ext cx="510468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Senzibilizace dýchacích cest, kategorie 1</a:t>
            </a:r>
          </a:p>
          <a:p>
            <a:r>
              <a:rPr lang="cs-CZ" dirty="0"/>
              <a:t>Mutagenita v </a:t>
            </a:r>
            <a:r>
              <a:rPr lang="cs-CZ" dirty="0" err="1"/>
              <a:t>zárodeč</a:t>
            </a:r>
            <a:r>
              <a:rPr lang="cs-CZ" dirty="0"/>
              <a:t>. buňkách, kategorie 1A, 1B, 2</a:t>
            </a:r>
          </a:p>
          <a:p>
            <a:r>
              <a:rPr lang="cs-CZ" dirty="0"/>
              <a:t>Karcinogenita, kategorie 1A, 1B, 2</a:t>
            </a:r>
          </a:p>
          <a:p>
            <a:r>
              <a:rPr lang="cs-CZ" dirty="0"/>
              <a:t>Toxicita pro reprodukci, kategorie 1A, 1B, 2</a:t>
            </a:r>
          </a:p>
          <a:p>
            <a:r>
              <a:rPr lang="cs-CZ" dirty="0"/>
              <a:t>Toxicita pro specifické cílové orgány – jednorázová expozice, kategorie 1, 2</a:t>
            </a:r>
          </a:p>
          <a:p>
            <a:r>
              <a:rPr lang="cs-CZ" dirty="0"/>
              <a:t>Toxicita pro specifické cílové orgány – opakovaná expozice, kategorie 1, 2</a:t>
            </a:r>
          </a:p>
          <a:p>
            <a:r>
              <a:rPr lang="cs-CZ" dirty="0"/>
              <a:t>Nebezpečnost při vdechnutí, kategorie 1</a:t>
            </a:r>
          </a:p>
        </p:txBody>
      </p:sp>
    </p:spTree>
    <p:extLst>
      <p:ext uri="{BB962C8B-B14F-4D97-AF65-F5344CB8AC3E}">
        <p14:creationId xmlns:p14="http://schemas.microsoft.com/office/powerpoint/2010/main" val="81198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flythrough hasBounce="1"/>
      </p:transition>
    </mc:Choice>
    <mc:Fallback xmlns=""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51B2F3DD-F965-4B84-B4E7-58361A754D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03" b="303"/>
          <a:stretch/>
        </p:blipFill>
        <p:spPr>
          <a:xfrm>
            <a:off x="816428" y="1181870"/>
            <a:ext cx="4548673" cy="4494260"/>
          </a:xfrm>
          <a:prstGeom prst="diamond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FE145F50-0D17-45CC-8CD1-C71015829263}"/>
              </a:ext>
            </a:extLst>
          </p:cNvPr>
          <p:cNvSpPr txBox="1"/>
          <p:nvPr/>
        </p:nvSpPr>
        <p:spPr>
          <a:xfrm>
            <a:off x="1987420" y="5775649"/>
            <a:ext cx="221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ZNAK: VYKŘIČNÍK</a:t>
            </a:r>
          </a:p>
        </p:txBody>
      </p:sp>
      <p:sp>
        <p:nvSpPr>
          <p:cNvPr id="4" name="Tlačítko akce: Přejít domů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EEC70BF4-71D1-4954-8866-7575E60B569E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364CEB4F-C11D-4090-8148-8B7F5E2CE713}"/>
              </a:ext>
            </a:extLst>
          </p:cNvPr>
          <p:cNvSpPr txBox="1"/>
          <p:nvPr/>
        </p:nvSpPr>
        <p:spPr>
          <a:xfrm>
            <a:off x="2593614" y="713019"/>
            <a:ext cx="994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GHS07</a:t>
            </a:r>
            <a:endParaRPr lang="en-US" dirty="0"/>
          </a:p>
        </p:txBody>
      </p:sp>
      <p:sp>
        <p:nvSpPr>
          <p:cNvPr id="8" name="Vývojový diagram: zpoždění 7">
            <a:extLst>
              <a:ext uri="{FF2B5EF4-FFF2-40B4-BE49-F238E27FC236}">
                <a16:creationId xmlns:a16="http://schemas.microsoft.com/office/drawing/2014/main" id="{A56EA370-7FB4-4A41-AFDD-E5213FD492C9}"/>
              </a:ext>
            </a:extLst>
          </p:cNvPr>
          <p:cNvSpPr/>
          <p:nvPr/>
        </p:nvSpPr>
        <p:spPr>
          <a:xfrm flipH="1">
            <a:off x="6096000" y="1181870"/>
            <a:ext cx="6248399" cy="5280772"/>
          </a:xfrm>
          <a:prstGeom prst="flowChartDelay">
            <a:avLst/>
          </a:prstGeom>
          <a:gradFill flip="none" rotWithShape="1">
            <a:gsLst>
              <a:gs pos="31000">
                <a:schemeClr val="accent1">
                  <a:tint val="66000"/>
                  <a:satMod val="160000"/>
                </a:schemeClr>
              </a:gs>
              <a:gs pos="78000">
                <a:schemeClr val="accent3">
                  <a:lumMod val="20000"/>
                  <a:lumOff val="80000"/>
                </a:schemeClr>
              </a:gs>
              <a:gs pos="98000">
                <a:schemeClr val="accent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AD86C1D7-0E48-4B84-9E1F-F109BA774900}"/>
              </a:ext>
            </a:extLst>
          </p:cNvPr>
          <p:cNvSpPr txBox="1"/>
          <p:nvPr/>
        </p:nvSpPr>
        <p:spPr>
          <a:xfrm>
            <a:off x="6896100" y="2668094"/>
            <a:ext cx="55337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Akutní toxicita (orální, dermální, inhalační), kategorie 4</a:t>
            </a:r>
          </a:p>
          <a:p>
            <a:r>
              <a:rPr lang="cs-CZ" dirty="0"/>
              <a:t>Dráždivost pro kůži, kategorie 2</a:t>
            </a:r>
          </a:p>
          <a:p>
            <a:r>
              <a:rPr lang="cs-CZ" dirty="0"/>
              <a:t>Podráždění očí, kategorie 2</a:t>
            </a:r>
          </a:p>
          <a:p>
            <a:r>
              <a:rPr lang="cs-CZ" dirty="0"/>
              <a:t>Senzibilizace kůže, kategorie 1</a:t>
            </a:r>
          </a:p>
          <a:p>
            <a:r>
              <a:rPr lang="cs-CZ" dirty="0"/>
              <a:t>Toxicita pro specifické cílové orgány – jednorázová expozice, kategorie 3</a:t>
            </a:r>
          </a:p>
          <a:p>
            <a:r>
              <a:rPr lang="cs-CZ" dirty="0"/>
              <a:t>Podráždění dýchacích cest</a:t>
            </a:r>
          </a:p>
          <a:p>
            <a:r>
              <a:rPr lang="cs-CZ" dirty="0"/>
              <a:t>Narkotické účinky</a:t>
            </a:r>
          </a:p>
          <a:p>
            <a:r>
              <a:rPr lang="cs-CZ" dirty="0"/>
              <a:t>Nebezpečný pro ozonovou vrstvu (kategorie 1)</a:t>
            </a:r>
          </a:p>
        </p:txBody>
      </p:sp>
    </p:spTree>
    <p:extLst>
      <p:ext uri="{BB962C8B-B14F-4D97-AF65-F5344CB8AC3E}">
        <p14:creationId xmlns:p14="http://schemas.microsoft.com/office/powerpoint/2010/main" val="131706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flythrough hasBounce="1"/>
      </p:transition>
    </mc:Choice>
    <mc:Fallback xmlns="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467B03CE-7FA8-4F6E-8D2D-0DAEDC5B3B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38" t="6594" r="7080" b="6775"/>
          <a:stretch/>
        </p:blipFill>
        <p:spPr>
          <a:xfrm>
            <a:off x="816428" y="1181870"/>
            <a:ext cx="4548673" cy="4494260"/>
          </a:xfrm>
          <a:prstGeom prst="diamond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512EB9EB-1FB3-4DB7-8003-896E7B413EB8}"/>
              </a:ext>
            </a:extLst>
          </p:cNvPr>
          <p:cNvSpPr txBox="1"/>
          <p:nvPr/>
        </p:nvSpPr>
        <p:spPr>
          <a:xfrm>
            <a:off x="1580971" y="5771680"/>
            <a:ext cx="301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ZNAK: VYBUCHUJÍCÍ BOMBA</a:t>
            </a:r>
          </a:p>
        </p:txBody>
      </p:sp>
      <p:sp>
        <p:nvSpPr>
          <p:cNvPr id="4" name="Tlačítko akce: Přejít domů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D89997CD-2DD4-4C23-B6B4-731DB39D9D46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A5292DB3-F4F0-4369-938C-3DDE65FED956}"/>
              </a:ext>
            </a:extLst>
          </p:cNvPr>
          <p:cNvSpPr txBox="1"/>
          <p:nvPr/>
        </p:nvSpPr>
        <p:spPr>
          <a:xfrm>
            <a:off x="2464888" y="716988"/>
            <a:ext cx="1251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GHS01</a:t>
            </a:r>
            <a:endParaRPr lang="en-US" dirty="0"/>
          </a:p>
        </p:txBody>
      </p:sp>
      <p:sp>
        <p:nvSpPr>
          <p:cNvPr id="8" name="Vývojový diagram: zpoždění 7">
            <a:extLst>
              <a:ext uri="{FF2B5EF4-FFF2-40B4-BE49-F238E27FC236}">
                <a16:creationId xmlns:a16="http://schemas.microsoft.com/office/drawing/2014/main" id="{3D16075F-9639-4034-904B-8E4100B7C408}"/>
              </a:ext>
            </a:extLst>
          </p:cNvPr>
          <p:cNvSpPr/>
          <p:nvPr/>
        </p:nvSpPr>
        <p:spPr>
          <a:xfrm flipH="1">
            <a:off x="6096000" y="1181870"/>
            <a:ext cx="6248399" cy="5280772"/>
          </a:xfrm>
          <a:prstGeom prst="flowChartDelay">
            <a:avLst/>
          </a:prstGeom>
          <a:gradFill flip="none" rotWithShape="1">
            <a:gsLst>
              <a:gs pos="31000">
                <a:schemeClr val="accent1">
                  <a:tint val="66000"/>
                  <a:satMod val="160000"/>
                </a:schemeClr>
              </a:gs>
              <a:gs pos="78000">
                <a:schemeClr val="accent3">
                  <a:lumMod val="20000"/>
                  <a:lumOff val="80000"/>
                </a:schemeClr>
              </a:gs>
              <a:gs pos="98000">
                <a:schemeClr val="accent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DA9690D8-3CCA-48A1-9649-908D5001A1F2}"/>
              </a:ext>
            </a:extLst>
          </p:cNvPr>
          <p:cNvSpPr txBox="1"/>
          <p:nvPr/>
        </p:nvSpPr>
        <p:spPr>
          <a:xfrm>
            <a:off x="7375266" y="3222091"/>
            <a:ext cx="4451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Nestabilní výbušniny</a:t>
            </a:r>
          </a:p>
          <a:p>
            <a:r>
              <a:rPr lang="cs-CZ" dirty="0"/>
              <a:t>Výbušniny podtříd 1.1, 1.2, 1.3, 1.4 Samovolně reagující látky a směsi, typy A, B Organické peroxidy, typy A, B</a:t>
            </a:r>
          </a:p>
        </p:txBody>
      </p:sp>
    </p:spTree>
    <p:extLst>
      <p:ext uri="{BB962C8B-B14F-4D97-AF65-F5344CB8AC3E}">
        <p14:creationId xmlns:p14="http://schemas.microsoft.com/office/powerpoint/2010/main" val="357731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flythrough hasBounce="1"/>
      </p:transition>
    </mc:Choice>
    <mc:Fallback xmlns=""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79E02618-F81D-4D60-94C3-E840367433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98" b="598"/>
          <a:stretch/>
        </p:blipFill>
        <p:spPr>
          <a:xfrm>
            <a:off x="816428" y="1181870"/>
            <a:ext cx="4548673" cy="4494260"/>
          </a:xfrm>
          <a:prstGeom prst="diamond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C668AD38-0D99-4462-A1B7-8C070F94E479}"/>
              </a:ext>
            </a:extLst>
          </p:cNvPr>
          <p:cNvSpPr txBox="1"/>
          <p:nvPr/>
        </p:nvSpPr>
        <p:spPr>
          <a:xfrm>
            <a:off x="1549899" y="5766359"/>
            <a:ext cx="3081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ZNAK: KOROZIVITA, ŽÍRAVOST</a:t>
            </a:r>
          </a:p>
        </p:txBody>
      </p:sp>
      <p:sp>
        <p:nvSpPr>
          <p:cNvPr id="4" name="Tlačítko akce: Přejít domů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C54AA5E2-7C44-449D-AC17-1A00A30C6D44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3BAB0200-19E2-4683-A69F-CF6CF04E63BC}"/>
              </a:ext>
            </a:extLst>
          </p:cNvPr>
          <p:cNvSpPr txBox="1"/>
          <p:nvPr/>
        </p:nvSpPr>
        <p:spPr>
          <a:xfrm>
            <a:off x="2198558" y="722309"/>
            <a:ext cx="1784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GHS05</a:t>
            </a:r>
            <a:endParaRPr lang="en-US" dirty="0"/>
          </a:p>
        </p:txBody>
      </p:sp>
      <p:sp>
        <p:nvSpPr>
          <p:cNvPr id="8" name="Vývojový diagram: zpoždění 7">
            <a:extLst>
              <a:ext uri="{FF2B5EF4-FFF2-40B4-BE49-F238E27FC236}">
                <a16:creationId xmlns:a16="http://schemas.microsoft.com/office/drawing/2014/main" id="{A4BDAB0E-F926-45C4-8F8D-4CE4827EFBD7}"/>
              </a:ext>
            </a:extLst>
          </p:cNvPr>
          <p:cNvSpPr/>
          <p:nvPr/>
        </p:nvSpPr>
        <p:spPr>
          <a:xfrm flipH="1">
            <a:off x="6096000" y="1181870"/>
            <a:ext cx="6248399" cy="5280772"/>
          </a:xfrm>
          <a:prstGeom prst="flowChartDelay">
            <a:avLst/>
          </a:prstGeom>
          <a:gradFill flip="none" rotWithShape="1">
            <a:gsLst>
              <a:gs pos="31000">
                <a:schemeClr val="accent1">
                  <a:tint val="66000"/>
                  <a:satMod val="160000"/>
                </a:schemeClr>
              </a:gs>
              <a:gs pos="78000">
                <a:schemeClr val="accent3">
                  <a:lumMod val="20000"/>
                  <a:lumOff val="80000"/>
                </a:schemeClr>
              </a:gs>
              <a:gs pos="98000">
                <a:schemeClr val="accent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12706FA8-60CB-4DA2-87C0-E3237A4A6889}"/>
              </a:ext>
            </a:extLst>
          </p:cNvPr>
          <p:cNvSpPr txBox="1"/>
          <p:nvPr/>
        </p:nvSpPr>
        <p:spPr>
          <a:xfrm>
            <a:off x="7456368" y="3227241"/>
            <a:ext cx="45832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Látky a směsi korozivní pro kovy, kategorie 1</a:t>
            </a:r>
          </a:p>
          <a:p>
            <a:r>
              <a:rPr lang="cs-CZ" dirty="0"/>
              <a:t>Žíravost pro kůži, kategorie 1A, 1B, 1C</a:t>
            </a:r>
          </a:p>
          <a:p>
            <a:r>
              <a:rPr lang="cs-CZ" dirty="0"/>
              <a:t>Vážné poškození očí, kategorie 1</a:t>
            </a:r>
          </a:p>
        </p:txBody>
      </p:sp>
    </p:spTree>
    <p:extLst>
      <p:ext uri="{BB962C8B-B14F-4D97-AF65-F5344CB8AC3E}">
        <p14:creationId xmlns:p14="http://schemas.microsoft.com/office/powerpoint/2010/main" val="168293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flythrough hasBounce="1"/>
      </p:transition>
    </mc:Choice>
    <mc:Fallback xmlns="">
      <p:transition spd="slow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0025917D-BAA5-45A3-B123-9CA538E7298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98" b="598"/>
          <a:stretch/>
        </p:blipFill>
        <p:spPr>
          <a:xfrm>
            <a:off x="816428" y="1181870"/>
            <a:ext cx="4548673" cy="4494260"/>
          </a:xfrm>
          <a:prstGeom prst="diamond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62914C2A-F687-471F-AC9E-6EAF56F1417E}"/>
              </a:ext>
            </a:extLst>
          </p:cNvPr>
          <p:cNvSpPr txBox="1"/>
          <p:nvPr/>
        </p:nvSpPr>
        <p:spPr>
          <a:xfrm>
            <a:off x="1150404" y="5742944"/>
            <a:ext cx="38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ZNAK: LEBKA SE ZKŘÍŽENÝMI HNÁTY</a:t>
            </a:r>
          </a:p>
        </p:txBody>
      </p:sp>
      <p:sp>
        <p:nvSpPr>
          <p:cNvPr id="4" name="Tlačítko akce: Přejít domů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DE291331-77CC-4AB7-92C7-89885B430F8B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4B67D813-0276-406D-8FAD-BF5FDE8FBCA0}"/>
              </a:ext>
            </a:extLst>
          </p:cNvPr>
          <p:cNvSpPr txBox="1"/>
          <p:nvPr/>
        </p:nvSpPr>
        <p:spPr>
          <a:xfrm>
            <a:off x="2655976" y="745724"/>
            <a:ext cx="869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GHS06</a:t>
            </a:r>
            <a:endParaRPr lang="en-US" dirty="0"/>
          </a:p>
        </p:txBody>
      </p:sp>
      <p:sp>
        <p:nvSpPr>
          <p:cNvPr id="8" name="Vývojový diagram: zpoždění 7">
            <a:extLst>
              <a:ext uri="{FF2B5EF4-FFF2-40B4-BE49-F238E27FC236}">
                <a16:creationId xmlns:a16="http://schemas.microsoft.com/office/drawing/2014/main" id="{BAF74482-980B-48B7-ADC1-8A9404129B94}"/>
              </a:ext>
            </a:extLst>
          </p:cNvPr>
          <p:cNvSpPr/>
          <p:nvPr/>
        </p:nvSpPr>
        <p:spPr>
          <a:xfrm flipH="1">
            <a:off x="6096000" y="1181870"/>
            <a:ext cx="6248399" cy="5280772"/>
          </a:xfrm>
          <a:prstGeom prst="flowChartDelay">
            <a:avLst/>
          </a:prstGeom>
          <a:gradFill flip="none" rotWithShape="1">
            <a:gsLst>
              <a:gs pos="31000">
                <a:schemeClr val="accent1">
                  <a:tint val="66000"/>
                  <a:satMod val="160000"/>
                </a:schemeClr>
              </a:gs>
              <a:gs pos="78000">
                <a:schemeClr val="accent3">
                  <a:lumMod val="20000"/>
                  <a:lumOff val="80000"/>
                </a:schemeClr>
              </a:gs>
              <a:gs pos="98000">
                <a:schemeClr val="accent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0D5BF967-9646-4F21-9B72-2E2EA30080EF}"/>
              </a:ext>
            </a:extLst>
          </p:cNvPr>
          <p:cNvSpPr txBox="1"/>
          <p:nvPr/>
        </p:nvSpPr>
        <p:spPr>
          <a:xfrm>
            <a:off x="7178410" y="3175925"/>
            <a:ext cx="4197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Akutní toxicita (orální, dermální, inhalační), kategorie 1, 2, 3</a:t>
            </a:r>
          </a:p>
        </p:txBody>
      </p:sp>
    </p:spTree>
    <p:extLst>
      <p:ext uri="{BB962C8B-B14F-4D97-AF65-F5344CB8AC3E}">
        <p14:creationId xmlns:p14="http://schemas.microsoft.com/office/powerpoint/2010/main" val="309023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flythrough hasBounce="1"/>
      </p:transition>
    </mc:Choice>
    <mc:Fallback xmlns="">
      <p:transition spd="slow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8B782507-A24F-4695-A84B-7A5750A262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179" b="15179"/>
          <a:stretch/>
        </p:blipFill>
        <p:spPr>
          <a:xfrm>
            <a:off x="816428" y="1181870"/>
            <a:ext cx="4548673" cy="4494260"/>
          </a:xfrm>
          <a:prstGeom prst="diamond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9C4778C0-9276-4145-A40E-9CE0B9F721AF}"/>
              </a:ext>
            </a:extLst>
          </p:cNvPr>
          <p:cNvSpPr txBox="1"/>
          <p:nvPr/>
        </p:nvSpPr>
        <p:spPr>
          <a:xfrm>
            <a:off x="1856178" y="5748430"/>
            <a:ext cx="2469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ZNAK: PLYNOVÁ LÁHEV</a:t>
            </a:r>
          </a:p>
        </p:txBody>
      </p:sp>
      <p:sp>
        <p:nvSpPr>
          <p:cNvPr id="4" name="Tlačítko akce: Přejít domů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6594BA26-4110-4427-B72B-A7193A5D0FE2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4AD60776-08E0-41AA-89AB-F5036BE1CA8B}"/>
              </a:ext>
            </a:extLst>
          </p:cNvPr>
          <p:cNvSpPr txBox="1"/>
          <p:nvPr/>
        </p:nvSpPr>
        <p:spPr>
          <a:xfrm>
            <a:off x="2384989" y="740238"/>
            <a:ext cx="1411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GHS04</a:t>
            </a:r>
            <a:endParaRPr lang="en-US" dirty="0"/>
          </a:p>
        </p:txBody>
      </p:sp>
      <p:sp>
        <p:nvSpPr>
          <p:cNvPr id="8" name="Vývojový diagram: zpoždění 7">
            <a:extLst>
              <a:ext uri="{FF2B5EF4-FFF2-40B4-BE49-F238E27FC236}">
                <a16:creationId xmlns:a16="http://schemas.microsoft.com/office/drawing/2014/main" id="{CB25DEF1-7853-4B9C-AC17-CC5D892BBDB6}"/>
              </a:ext>
            </a:extLst>
          </p:cNvPr>
          <p:cNvSpPr/>
          <p:nvPr/>
        </p:nvSpPr>
        <p:spPr>
          <a:xfrm flipH="1">
            <a:off x="6096000" y="1181870"/>
            <a:ext cx="6248399" cy="5280772"/>
          </a:xfrm>
          <a:prstGeom prst="flowChartDelay">
            <a:avLst/>
          </a:prstGeom>
          <a:gradFill flip="none" rotWithShape="1">
            <a:gsLst>
              <a:gs pos="31000">
                <a:schemeClr val="accent1">
                  <a:tint val="66000"/>
                  <a:satMod val="160000"/>
                </a:schemeClr>
              </a:gs>
              <a:gs pos="78000">
                <a:schemeClr val="accent3">
                  <a:lumMod val="20000"/>
                  <a:lumOff val="80000"/>
                </a:schemeClr>
              </a:gs>
              <a:gs pos="98000">
                <a:schemeClr val="accent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6EC81341-38DF-43C8-9F6F-00312A58CD69}"/>
              </a:ext>
            </a:extLst>
          </p:cNvPr>
          <p:cNvSpPr txBox="1"/>
          <p:nvPr/>
        </p:nvSpPr>
        <p:spPr>
          <a:xfrm>
            <a:off x="8127741" y="2921667"/>
            <a:ext cx="37882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Plyny pod tlakem:</a:t>
            </a:r>
          </a:p>
          <a:p>
            <a:r>
              <a:rPr lang="cs-CZ" dirty="0"/>
              <a:t>stlačené plyny;</a:t>
            </a:r>
          </a:p>
          <a:p>
            <a:r>
              <a:rPr lang="cs-CZ" dirty="0"/>
              <a:t>zkapalněné plyny;</a:t>
            </a:r>
          </a:p>
          <a:p>
            <a:r>
              <a:rPr lang="cs-CZ" dirty="0"/>
              <a:t>zchlazené zkapalněné plyny; rozpuštěné plyny.</a:t>
            </a:r>
          </a:p>
        </p:txBody>
      </p:sp>
    </p:spTree>
    <p:extLst>
      <p:ext uri="{BB962C8B-B14F-4D97-AF65-F5344CB8AC3E}">
        <p14:creationId xmlns:p14="http://schemas.microsoft.com/office/powerpoint/2010/main" val="281799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flythrough hasBounce="1"/>
      </p:transition>
    </mc:Choice>
    <mc:Fallback xmlns="">
      <p:transition spd="slow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3A8489A1-B484-4C2D-A219-DAA8DF4DA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19" b="99738" l="7668" r="95208">
                        <a14:foregroundMark x1="7987" y1="83333" x2="7987" y2="83333"/>
                        <a14:foregroundMark x1="65176" y1="32021" x2="65176" y2="32021"/>
                        <a14:foregroundMark x1="61981" y1="25197" x2="78914" y2="35958"/>
                        <a14:foregroundMark x1="78914" y1="35958" x2="84665" y2="34908"/>
                        <a14:foregroundMark x1="73482" y1="53281" x2="72204" y2="65617"/>
                        <a14:foregroundMark x1="77316" y1="45801" x2="77955" y2="49475"/>
                        <a14:foregroundMark x1="95527" y1="51181" x2="93930" y2="53412"/>
                        <a14:foregroundMark x1="71885" y1="45013" x2="71565" y2="47375"/>
                        <a14:foregroundMark x1="71246" y1="49738" x2="71246" y2="49738"/>
                        <a14:foregroundMark x1="69010" y1="36614" x2="69010" y2="36614"/>
                        <a14:foregroundMark x1="52077" y1="99344" x2="58786" y2="99344"/>
                        <a14:foregroundMark x1="49333" y1="87893" x2="57188" y2="87008"/>
                        <a14:foregroundMark x1="42038" y1="88714" x2="43263" y2="88576"/>
                        <a14:foregroundMark x1="37380" y1="89239" x2="42038" y2="88714"/>
                        <a14:foregroundMark x1="66178" y1="77877" x2="71565" y2="65354"/>
                        <a14:foregroundMark x1="57508" y1="98031" x2="66023" y2="78238"/>
                        <a14:foregroundMark x1="16294" y1="99738" x2="16294" y2="99738"/>
                        <a14:backgroundMark x1="61022" y1="77297" x2="58147" y2="81496"/>
                        <a14:backgroundMark x1="49521" y1="85827" x2="60064" y2="82283"/>
                        <a14:backgroundMark x1="42812" y1="88976" x2="50479" y2="86877"/>
                        <a14:backgroundMark x1="28435" y1="97900" x2="53674" y2="92913"/>
                        <a14:backgroundMark x1="20447" y1="93963" x2="20447" y2="97769"/>
                        <a14:backgroundMark x1="40895" y1="88714" x2="40895" y2="88714"/>
                        <a14:backgroundMark x1="73482" y1="2887" x2="73482" y2="2887"/>
                        <a14:backgroundMark x1="66134" y1="8793" x2="72524" y2="3675"/>
                        <a14:backgroundMark x1="65176" y1="8924" x2="69010" y2="6955"/>
                        <a14:backgroundMark x1="72524" y1="3281" x2="75399" y2="2625"/>
                        <a14:backgroundMark x1="65176" y1="7480" x2="71246" y2="5906"/>
                        <a14:backgroundMark x1="68371" y1="5774" x2="68371" y2="5774"/>
                        <a14:backgroundMark x1="65495" y1="5512" x2="65495" y2="5512"/>
                        <a14:backgroundMark x1="68371" y1="5643" x2="68371" y2="5643"/>
                        <a14:backgroundMark x1="63259" y1="5118" x2="69010" y2="6168"/>
                        <a14:backgroundMark x1="69649" y1="2756" x2="75080" y2="2100"/>
                        <a14:backgroundMark x1="68051" y1="8136" x2="68371" y2="7612"/>
                        <a14:backgroundMark x1="68051" y1="3675" x2="81150" y2="4462"/>
                        <a14:backgroundMark x1="68371" y1="4724" x2="69010" y2="15748"/>
                        <a14:backgroundMark x1="69010" y1="15748" x2="69329" y2="15748"/>
                        <a14:backgroundMark x1="73163" y1="2625" x2="69968" y2="1181"/>
                        <a14:backgroundMark x1="77636" y1="2887" x2="77636" y2="394"/>
                        <a14:backgroundMark x1="65495" y1="1181" x2="76677" y2="525"/>
                        <a14:backgroundMark x1="70607" y1="14304" x2="74121" y2="15223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63886" y="2099987"/>
            <a:ext cx="1815792" cy="442055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6" name="Myšlenková bublina: obláček 5">
            <a:hlinkClick r:id="rId4" action="ppaction://hlinksldjump"/>
            <a:extLst>
              <a:ext uri="{FF2B5EF4-FFF2-40B4-BE49-F238E27FC236}">
                <a16:creationId xmlns:a16="http://schemas.microsoft.com/office/drawing/2014/main" id="{5B9EED6D-37F2-42FA-B325-FCF4B6CF8958}"/>
              </a:ext>
            </a:extLst>
          </p:cNvPr>
          <p:cNvSpPr/>
          <p:nvPr/>
        </p:nvSpPr>
        <p:spPr>
          <a:xfrm>
            <a:off x="2622423" y="1080969"/>
            <a:ext cx="1975041" cy="1742486"/>
          </a:xfrm>
          <a:prstGeom prst="cloudCallout">
            <a:avLst>
              <a:gd name="adj1" fmla="val 111486"/>
              <a:gd name="adj2" fmla="val 6900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tx1"/>
                </a:solidFill>
              </a:rPr>
              <a:t>Štítek</a:t>
            </a:r>
          </a:p>
        </p:txBody>
      </p:sp>
      <p:sp>
        <p:nvSpPr>
          <p:cNvPr id="9" name="Myšlenková bublina: obláček 8">
            <a:hlinkClick r:id="rId5" action="ppaction://hlinksldjump"/>
            <a:extLst>
              <a:ext uri="{FF2B5EF4-FFF2-40B4-BE49-F238E27FC236}">
                <a16:creationId xmlns:a16="http://schemas.microsoft.com/office/drawing/2014/main" id="{8531B309-8A88-4443-BEBC-A87896D9CE84}"/>
              </a:ext>
            </a:extLst>
          </p:cNvPr>
          <p:cNvSpPr/>
          <p:nvPr/>
        </p:nvSpPr>
        <p:spPr>
          <a:xfrm>
            <a:off x="5871782" y="835769"/>
            <a:ext cx="2052734" cy="1802236"/>
          </a:xfrm>
          <a:prstGeom prst="cloudCallout">
            <a:avLst>
              <a:gd name="adj1" fmla="val -18570"/>
              <a:gd name="adj2" fmla="val 75905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tx1"/>
                </a:solidFill>
              </a:rPr>
              <a:t>Bezpečnostní list</a:t>
            </a:r>
          </a:p>
        </p:txBody>
      </p:sp>
      <p:sp>
        <p:nvSpPr>
          <p:cNvPr id="10" name="Myšlenková bublina: obláček 9">
            <a:hlinkClick r:id="rId6" action="ppaction://hlinksldjump"/>
            <a:extLst>
              <a:ext uri="{FF2B5EF4-FFF2-40B4-BE49-F238E27FC236}">
                <a16:creationId xmlns:a16="http://schemas.microsoft.com/office/drawing/2014/main" id="{B3E8998E-D736-4A2A-B7C0-7434796EBF96}"/>
              </a:ext>
            </a:extLst>
          </p:cNvPr>
          <p:cNvSpPr/>
          <p:nvPr/>
        </p:nvSpPr>
        <p:spPr>
          <a:xfrm>
            <a:off x="1018579" y="3063788"/>
            <a:ext cx="2052734" cy="1894114"/>
          </a:xfrm>
          <a:prstGeom prst="cloudCallout">
            <a:avLst>
              <a:gd name="adj1" fmla="val 175116"/>
              <a:gd name="adj2" fmla="val -19663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tx1"/>
                </a:solidFill>
              </a:rPr>
              <a:t>Databáze ECHA</a:t>
            </a:r>
          </a:p>
        </p:txBody>
      </p:sp>
      <p:sp>
        <p:nvSpPr>
          <p:cNvPr id="11" name="Myšlenková bublina: obláček 10">
            <a:hlinkClick r:id="rId7" action="ppaction://hlinksldjump"/>
            <a:extLst>
              <a:ext uri="{FF2B5EF4-FFF2-40B4-BE49-F238E27FC236}">
                <a16:creationId xmlns:a16="http://schemas.microsoft.com/office/drawing/2014/main" id="{50A97970-9078-44BE-888A-24BEE03489A2}"/>
              </a:ext>
            </a:extLst>
          </p:cNvPr>
          <p:cNvSpPr/>
          <p:nvPr/>
        </p:nvSpPr>
        <p:spPr>
          <a:xfrm>
            <a:off x="8304051" y="1530578"/>
            <a:ext cx="2052734" cy="1955152"/>
          </a:xfrm>
          <a:prstGeom prst="cloudCallout">
            <a:avLst>
              <a:gd name="adj1" fmla="val -112428"/>
              <a:gd name="adj2" fmla="val 41104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err="1">
                <a:solidFill>
                  <a:schemeClr val="tx1"/>
                </a:solidFill>
              </a:rPr>
              <a:t>Medis</a:t>
            </a:r>
            <a:r>
              <a:rPr lang="cs-CZ" sz="1600" b="1" dirty="0">
                <a:solidFill>
                  <a:schemeClr val="tx1"/>
                </a:solidFill>
              </a:rPr>
              <a:t>–Alarm</a:t>
            </a:r>
          </a:p>
        </p:txBody>
      </p:sp>
      <p:sp>
        <p:nvSpPr>
          <p:cNvPr id="12" name="Myšlenková bublina: obláček 11">
            <a:hlinkClick r:id="rId8" action="ppaction://hlinksldjump"/>
            <a:extLst>
              <a:ext uri="{FF2B5EF4-FFF2-40B4-BE49-F238E27FC236}">
                <a16:creationId xmlns:a16="http://schemas.microsoft.com/office/drawing/2014/main" id="{28671F8D-B618-4ACF-B93F-598AC7B0EDBA}"/>
              </a:ext>
            </a:extLst>
          </p:cNvPr>
          <p:cNvSpPr/>
          <p:nvPr/>
        </p:nvSpPr>
        <p:spPr>
          <a:xfrm>
            <a:off x="7873632" y="4010845"/>
            <a:ext cx="2052734" cy="1894114"/>
          </a:xfrm>
          <a:prstGeom prst="cloudCallout">
            <a:avLst>
              <a:gd name="adj1" fmla="val -97697"/>
              <a:gd name="adj2" fmla="val -70221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tx1"/>
                </a:solidFill>
              </a:rPr>
              <a:t>Toxikologické informační středisko</a:t>
            </a:r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636F21A7-8198-4CDA-8D1D-BF8861E9712D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Kde hledat informace o nebezpečných vlastnostech látky?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744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ovéPole 24">
            <a:extLst>
              <a:ext uri="{FF2B5EF4-FFF2-40B4-BE49-F238E27FC236}">
                <a16:creationId xmlns:a16="http://schemas.microsoft.com/office/drawing/2014/main" id="{F9B7FC76-9A9E-4E81-9739-E18E3A11A1BB}"/>
              </a:ext>
            </a:extLst>
          </p:cNvPr>
          <p:cNvSpPr txBox="1"/>
          <p:nvPr/>
        </p:nvSpPr>
        <p:spPr>
          <a:xfrm>
            <a:off x="7490691" y="2708883"/>
            <a:ext cx="3684738" cy="26161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cs-CZ" sz="1100" dirty="0"/>
          </a:p>
        </p:txBody>
      </p:sp>
      <p:sp>
        <p:nvSpPr>
          <p:cNvPr id="23" name="Obdélník: se zakulacenými rohy 22">
            <a:extLst>
              <a:ext uri="{FF2B5EF4-FFF2-40B4-BE49-F238E27FC236}">
                <a16:creationId xmlns:a16="http://schemas.microsoft.com/office/drawing/2014/main" id="{F7D055C4-1AEA-4143-A547-2FCFAC093667}"/>
              </a:ext>
            </a:extLst>
          </p:cNvPr>
          <p:cNvSpPr/>
          <p:nvPr/>
        </p:nvSpPr>
        <p:spPr>
          <a:xfrm>
            <a:off x="-174119" y="1081522"/>
            <a:ext cx="7327394" cy="60095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/>
              <a:t>  Nástroj k informování o nebezpečnosti látky prostřednictvím označení.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0A6786D-5B32-4F3E-BDE9-430789B03E4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267" y="2033508"/>
            <a:ext cx="4506162" cy="4159462"/>
          </a:xfrm>
          <a:prstGeom prst="rect">
            <a:avLst/>
          </a:prstGeom>
        </p:spPr>
      </p:pic>
      <p:sp>
        <p:nvSpPr>
          <p:cNvPr id="14" name="Nadpis 1">
            <a:extLst>
              <a:ext uri="{FF2B5EF4-FFF2-40B4-BE49-F238E27FC236}">
                <a16:creationId xmlns:a16="http://schemas.microsoft.com/office/drawing/2014/main" id="{220CF30D-BDAF-420D-AFEE-F0170644EF02}"/>
              </a:ext>
            </a:extLst>
          </p:cNvPr>
          <p:cNvSpPr txBox="1">
            <a:spLocks/>
          </p:cNvSpPr>
          <p:nvPr/>
        </p:nvSpPr>
        <p:spPr>
          <a:xfrm>
            <a:off x="331968" y="-86623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Štítek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603C5551-49FD-46D7-B4D5-884A67DC298B}"/>
              </a:ext>
            </a:extLst>
          </p:cNvPr>
          <p:cNvSpPr/>
          <p:nvPr/>
        </p:nvSpPr>
        <p:spPr>
          <a:xfrm>
            <a:off x="7788446" y="1378660"/>
            <a:ext cx="2403835" cy="3445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Identifikátory výrobku</a:t>
            </a: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028" name="Náhled snímku 1027">
                <a:extLst>
                  <a:ext uri="{FF2B5EF4-FFF2-40B4-BE49-F238E27FC236}">
                    <a16:creationId xmlns:a16="http://schemas.microsoft.com/office/drawing/2014/main" id="{93883364-90C4-44CD-A857-EA0F4B44E64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08512953"/>
                  </p:ext>
                </p:extLst>
              </p:nvPr>
            </p:nvGraphicFramePr>
            <p:xfrm>
              <a:off x="3219856" y="3656465"/>
              <a:ext cx="3265056" cy="1836595"/>
            </p:xfrm>
            <a:graphic>
              <a:graphicData uri="http://schemas.microsoft.com/office/powerpoint/2016/slidezoom">
                <pslz:sldZm>
                  <pslz:sldZmObj sldId="739" cId="2951187340">
                    <pslz:zmPr id="{48A73B7B-539A-48DE-8CAB-9C7022DC559D}" returnToParent="0" transitionDur="1000" showBg="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265056" cy="1836595"/>
                        </a:xfrm>
                        <a:prstGeom prst="rect">
                          <a:avLst/>
                        </a:prstGeom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028" name="Náhled snímku 1027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id="{93883364-90C4-44CD-A857-EA0F4B44E64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19856" y="3656465"/>
                <a:ext cx="3265056" cy="1836595"/>
              </a:xfrm>
              <a:prstGeom prst="rect">
                <a:avLst/>
              </a:prstGeom>
            </p:spPr>
          </p:pic>
        </mc:Fallback>
      </mc:AlternateContent>
      <p:sp>
        <p:nvSpPr>
          <p:cNvPr id="39" name="Tlačítko akce: Přejít domů 38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34504E90-18F9-43F8-8888-DE8FBCD4F1D3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4C4C59BD-65A7-40E1-A06E-6EEE1B844CA8}"/>
              </a:ext>
            </a:extLst>
          </p:cNvPr>
          <p:cNvSpPr txBox="1"/>
          <p:nvPr/>
        </p:nvSpPr>
        <p:spPr>
          <a:xfrm>
            <a:off x="1361991" y="5900582"/>
            <a:ext cx="4586416" cy="584775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Informace na štítku musí být v souladu s informacemi v bezpečnostních listu !</a:t>
            </a:r>
            <a:endParaRPr lang="en-US" sz="1600" b="1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09382572-3363-4EEF-92B6-4EE1C25BC667}"/>
              </a:ext>
            </a:extLst>
          </p:cNvPr>
          <p:cNvSpPr txBox="1"/>
          <p:nvPr/>
        </p:nvSpPr>
        <p:spPr>
          <a:xfrm>
            <a:off x="153014" y="2102838"/>
            <a:ext cx="43820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Obsah štítku stanoví článek 17 nařízení CLP.</a:t>
            </a:r>
          </a:p>
          <a:p>
            <a:endParaRPr lang="cs-CZ" b="1" dirty="0">
              <a:latin typeface="PT Sans"/>
            </a:endParaRPr>
          </a:p>
          <a:p>
            <a:pPr algn="just"/>
            <a:r>
              <a:rPr lang="cs-CZ" dirty="0"/>
              <a:t>Povinnost uvádět </a:t>
            </a:r>
            <a:r>
              <a:rPr lang="cs-CZ" b="1" dirty="0"/>
              <a:t>UFI kódy </a:t>
            </a:r>
            <a:r>
              <a:rPr lang="cs-CZ" dirty="0"/>
              <a:t>(jednoznačný identifikátor složení) na štítku nebezpečných směsí pro spotřebitelské a profesionální použití od 1. ledna 2021.</a:t>
            </a:r>
            <a:endParaRPr lang="en-US" dirty="0"/>
          </a:p>
          <a:p>
            <a:pPr algn="ctr"/>
            <a:endParaRPr lang="en-US" dirty="0"/>
          </a:p>
        </p:txBody>
      </p:sp>
      <p:cxnSp>
        <p:nvCxnSpPr>
          <p:cNvPr id="9" name="Přímá spojnice se šipkou 8">
            <a:extLst>
              <a:ext uri="{FF2B5EF4-FFF2-40B4-BE49-F238E27FC236}">
                <a16:creationId xmlns:a16="http://schemas.microsoft.com/office/drawing/2014/main" id="{19A44208-EBA5-47E2-9279-0A9A9E9C7C49}"/>
              </a:ext>
            </a:extLst>
          </p:cNvPr>
          <p:cNvCxnSpPr>
            <a:cxnSpLocks/>
            <a:stCxn id="36" idx="1"/>
          </p:cNvCxnSpPr>
          <p:nvPr/>
        </p:nvCxnSpPr>
        <p:spPr>
          <a:xfrm flipH="1" flipV="1">
            <a:off x="9580167" y="3093496"/>
            <a:ext cx="1595262" cy="16279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bdélník 9">
            <a:extLst>
              <a:ext uri="{FF2B5EF4-FFF2-40B4-BE49-F238E27FC236}">
                <a16:creationId xmlns:a16="http://schemas.microsoft.com/office/drawing/2014/main" id="{E1624A44-B366-45DF-95DD-A08FABC41F24}"/>
              </a:ext>
            </a:extLst>
          </p:cNvPr>
          <p:cNvSpPr/>
          <p:nvPr/>
        </p:nvSpPr>
        <p:spPr>
          <a:xfrm>
            <a:off x="5227546" y="2616861"/>
            <a:ext cx="1753446" cy="3599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Signální slovo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3" name="Obdélník 32">
            <a:extLst>
              <a:ext uri="{FF2B5EF4-FFF2-40B4-BE49-F238E27FC236}">
                <a16:creationId xmlns:a16="http://schemas.microsoft.com/office/drawing/2014/main" id="{8FA3176C-8A6F-4E38-8A3E-AB7760C8B9EE}"/>
              </a:ext>
            </a:extLst>
          </p:cNvPr>
          <p:cNvSpPr/>
          <p:nvPr/>
        </p:nvSpPr>
        <p:spPr>
          <a:xfrm>
            <a:off x="5291847" y="1937218"/>
            <a:ext cx="168087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Identifikace dodavatele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4" name="Obdélník 33">
            <a:extLst>
              <a:ext uri="{FF2B5EF4-FFF2-40B4-BE49-F238E27FC236}">
                <a16:creationId xmlns:a16="http://schemas.microsoft.com/office/drawing/2014/main" id="{CCDB1854-9ED5-4BD4-B50D-BED72597AD02}"/>
              </a:ext>
            </a:extLst>
          </p:cNvPr>
          <p:cNvSpPr/>
          <p:nvPr/>
        </p:nvSpPr>
        <p:spPr>
          <a:xfrm>
            <a:off x="10715625" y="3979821"/>
            <a:ext cx="1424492" cy="594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Výstražné symboly nebezpečnosti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6" name="Obdélník 35">
            <a:extLst>
              <a:ext uri="{FF2B5EF4-FFF2-40B4-BE49-F238E27FC236}">
                <a16:creationId xmlns:a16="http://schemas.microsoft.com/office/drawing/2014/main" id="{52B41AD3-7BDD-4030-9075-316E08168123}"/>
              </a:ext>
            </a:extLst>
          </p:cNvPr>
          <p:cNvSpPr/>
          <p:nvPr/>
        </p:nvSpPr>
        <p:spPr>
          <a:xfrm>
            <a:off x="11175429" y="3083579"/>
            <a:ext cx="964687" cy="3454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P-věty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7" name="Obdélník 36">
            <a:extLst>
              <a:ext uri="{FF2B5EF4-FFF2-40B4-BE49-F238E27FC236}">
                <a16:creationId xmlns:a16="http://schemas.microsoft.com/office/drawing/2014/main" id="{2AB5D204-D186-4597-9703-401818B9769C}"/>
              </a:ext>
            </a:extLst>
          </p:cNvPr>
          <p:cNvSpPr/>
          <p:nvPr/>
        </p:nvSpPr>
        <p:spPr>
          <a:xfrm>
            <a:off x="11163771" y="2566109"/>
            <a:ext cx="966496" cy="261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H-věty</a:t>
            </a:r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38" name="Přímá spojnice se šipkou 37">
            <a:extLst>
              <a:ext uri="{FF2B5EF4-FFF2-40B4-BE49-F238E27FC236}">
                <a16:creationId xmlns:a16="http://schemas.microsoft.com/office/drawing/2014/main" id="{601388A0-9351-4936-AE49-AF2508325135}"/>
              </a:ext>
            </a:extLst>
          </p:cNvPr>
          <p:cNvCxnSpPr>
            <a:cxnSpLocks/>
          </p:cNvCxnSpPr>
          <p:nvPr/>
        </p:nvCxnSpPr>
        <p:spPr>
          <a:xfrm flipH="1">
            <a:off x="9028311" y="1732161"/>
            <a:ext cx="2" cy="57909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nice se šipkou 39">
            <a:extLst>
              <a:ext uri="{FF2B5EF4-FFF2-40B4-BE49-F238E27FC236}">
                <a16:creationId xmlns:a16="http://schemas.microsoft.com/office/drawing/2014/main" id="{E479EF21-A91D-4FC1-B48E-A3573C86998E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9629299" y="4277292"/>
            <a:ext cx="1086326" cy="1089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nice se šipkou 40">
            <a:extLst>
              <a:ext uri="{FF2B5EF4-FFF2-40B4-BE49-F238E27FC236}">
                <a16:creationId xmlns:a16="http://schemas.microsoft.com/office/drawing/2014/main" id="{6089113E-CE6B-4E5A-82A6-C22FA82924CB}"/>
              </a:ext>
            </a:extLst>
          </p:cNvPr>
          <p:cNvCxnSpPr>
            <a:cxnSpLocks/>
            <a:stCxn id="37" idx="1"/>
          </p:cNvCxnSpPr>
          <p:nvPr/>
        </p:nvCxnSpPr>
        <p:spPr>
          <a:xfrm flipH="1" flipV="1">
            <a:off x="9484981" y="2684606"/>
            <a:ext cx="1678790" cy="123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římá spojnice se šipkou 41">
            <a:extLst>
              <a:ext uri="{FF2B5EF4-FFF2-40B4-BE49-F238E27FC236}">
                <a16:creationId xmlns:a16="http://schemas.microsoft.com/office/drawing/2014/main" id="{8D3ED86A-F968-4644-9C48-29B1901C09FA}"/>
              </a:ext>
            </a:extLst>
          </p:cNvPr>
          <p:cNvCxnSpPr>
            <a:cxnSpLocks/>
          </p:cNvCxnSpPr>
          <p:nvPr/>
        </p:nvCxnSpPr>
        <p:spPr>
          <a:xfrm flipH="1">
            <a:off x="7538451" y="1723197"/>
            <a:ext cx="442559" cy="55581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Přímá spojnice se šipkou 47">
            <a:extLst>
              <a:ext uri="{FF2B5EF4-FFF2-40B4-BE49-F238E27FC236}">
                <a16:creationId xmlns:a16="http://schemas.microsoft.com/office/drawing/2014/main" id="{53DC6185-1A0C-4728-9F37-10A5DF158665}"/>
              </a:ext>
            </a:extLst>
          </p:cNvPr>
          <p:cNvCxnSpPr>
            <a:cxnSpLocks/>
          </p:cNvCxnSpPr>
          <p:nvPr/>
        </p:nvCxnSpPr>
        <p:spPr>
          <a:xfrm>
            <a:off x="9843411" y="1583113"/>
            <a:ext cx="452581" cy="69306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Přímá spojnice se šipkou 51">
            <a:extLst>
              <a:ext uri="{FF2B5EF4-FFF2-40B4-BE49-F238E27FC236}">
                <a16:creationId xmlns:a16="http://schemas.microsoft.com/office/drawing/2014/main" id="{6AC5DB33-D346-4517-A6C9-B69D5A5EABD2}"/>
              </a:ext>
            </a:extLst>
          </p:cNvPr>
          <p:cNvCxnSpPr>
            <a:cxnSpLocks/>
          </p:cNvCxnSpPr>
          <p:nvPr/>
        </p:nvCxnSpPr>
        <p:spPr>
          <a:xfrm>
            <a:off x="6980992" y="2132871"/>
            <a:ext cx="103903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se šipkou 55">
            <a:extLst>
              <a:ext uri="{FF2B5EF4-FFF2-40B4-BE49-F238E27FC236}">
                <a16:creationId xmlns:a16="http://schemas.microsoft.com/office/drawing/2014/main" id="{1E795808-6171-46BD-B2C9-85BCA84B4D26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6980992" y="2636650"/>
            <a:ext cx="1438332" cy="1601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Grafický objekt 65" descr="Žárovka a ozubené kolečko se souvislou výplní">
            <a:extLst>
              <a:ext uri="{FF2B5EF4-FFF2-40B4-BE49-F238E27FC236}">
                <a16:creationId xmlns:a16="http://schemas.microsoft.com/office/drawing/2014/main" id="{AB1F4376-7861-4B09-B530-B8685C912D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2605" y="5843283"/>
            <a:ext cx="699374" cy="699374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813CEAB4-4839-42E9-A97C-EEDC827EA06F}"/>
              </a:ext>
            </a:extLst>
          </p:cNvPr>
          <p:cNvSpPr txBox="1"/>
          <p:nvPr/>
        </p:nvSpPr>
        <p:spPr>
          <a:xfrm>
            <a:off x="9313286" y="6352964"/>
            <a:ext cx="1905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dirty="0"/>
              <a:t>Zdroj: (Skřížovská, Svobodová, 2021)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37006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urope: UFI module and EU declaration available">
            <a:extLst>
              <a:ext uri="{FF2B5EF4-FFF2-40B4-BE49-F238E27FC236}">
                <a16:creationId xmlns:a16="http://schemas.microsoft.com/office/drawing/2014/main" id="{5BCE2E74-5C65-497E-90B5-7BD5977B8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457" y="1495306"/>
            <a:ext cx="8225085" cy="47006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>
            <a:extLst>
              <a:ext uri="{FF2B5EF4-FFF2-40B4-BE49-F238E27FC236}">
                <a16:creationId xmlns:a16="http://schemas.microsoft.com/office/drawing/2014/main" id="{581195E7-3299-442B-A208-6D99C2583F71}"/>
              </a:ext>
            </a:extLst>
          </p:cNvPr>
          <p:cNvSpPr/>
          <p:nvPr/>
        </p:nvSpPr>
        <p:spPr>
          <a:xfrm>
            <a:off x="4779060" y="995169"/>
            <a:ext cx="62533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UFI kód</a:t>
            </a:r>
            <a:endParaRPr lang="en-US" dirty="0"/>
          </a:p>
        </p:txBody>
      </p:sp>
      <p:sp>
        <p:nvSpPr>
          <p:cNvPr id="5" name="Tlačítko akce: Přejít zpět nebo Předchozí 4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EB049C2B-9451-4935-9114-4969173480BB}"/>
              </a:ext>
            </a:extLst>
          </p:cNvPr>
          <p:cNvSpPr/>
          <p:nvPr/>
        </p:nvSpPr>
        <p:spPr>
          <a:xfrm>
            <a:off x="11323782" y="203200"/>
            <a:ext cx="674255" cy="628073"/>
          </a:xfrm>
          <a:prstGeom prst="actionButtonBackPrevious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F45F427E-34A0-4ABD-B910-C4DE35093881}"/>
              </a:ext>
            </a:extLst>
          </p:cNvPr>
          <p:cNvSpPr/>
          <p:nvPr/>
        </p:nvSpPr>
        <p:spPr>
          <a:xfrm>
            <a:off x="3276600" y="6326780"/>
            <a:ext cx="727466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900" dirty="0"/>
              <a:t>Zdroj: </a:t>
            </a:r>
            <a:r>
              <a:rPr lang="en-US" sz="900" dirty="0"/>
              <a:t>https://6850012.fs1.hubspotusercontent-na1.net/hub/6850012/hubfs/selerant-migration/EHS/Blog_EN/ufi-module_EN.png#keepProtocol</a:t>
            </a:r>
          </a:p>
        </p:txBody>
      </p:sp>
    </p:spTree>
    <p:extLst>
      <p:ext uri="{BB962C8B-B14F-4D97-AF65-F5344CB8AC3E}">
        <p14:creationId xmlns:p14="http://schemas.microsoft.com/office/powerpoint/2010/main" val="295118734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79DD0F36-DA49-4263-994D-8A2D402B8574}"/>
              </a:ext>
            </a:extLst>
          </p:cNvPr>
          <p:cNvSpPr/>
          <p:nvPr/>
        </p:nvSpPr>
        <p:spPr>
          <a:xfrm>
            <a:off x="-156805" y="1330607"/>
            <a:ext cx="6722975" cy="102235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C315A82F-8368-4FCA-BDE9-B3E97AC4B12A}"/>
              </a:ext>
            </a:extLst>
          </p:cNvPr>
          <p:cNvSpPr txBox="1"/>
          <p:nvPr/>
        </p:nvSpPr>
        <p:spPr>
          <a:xfrm>
            <a:off x="135118" y="1387343"/>
            <a:ext cx="60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dirty="0"/>
              <a:t>Hlavním dokument používaný </a:t>
            </a:r>
            <a:r>
              <a:rPr lang="en-US" b="1" dirty="0"/>
              <a:t>v </a:t>
            </a:r>
            <a:r>
              <a:rPr lang="cs-CZ" b="1" dirty="0"/>
              <a:t>průmyslu</a:t>
            </a:r>
            <a:r>
              <a:rPr lang="en-US" b="1" dirty="0"/>
              <a:t> k </a:t>
            </a:r>
            <a:r>
              <a:rPr lang="cs-CZ" b="1" dirty="0"/>
              <a:t>předávání informací </a:t>
            </a:r>
            <a:r>
              <a:rPr lang="en-US" b="1" dirty="0"/>
              <a:t>o </a:t>
            </a:r>
            <a:r>
              <a:rPr lang="cs-CZ" b="1" dirty="0"/>
              <a:t>nebezpečí spojeném </a:t>
            </a:r>
            <a:r>
              <a:rPr lang="en-US" b="1" dirty="0"/>
              <a:t>s </a:t>
            </a:r>
            <a:r>
              <a:rPr lang="cs-CZ" b="1" dirty="0"/>
              <a:t>používáním nebezpečných látek</a:t>
            </a:r>
            <a:r>
              <a:rPr lang="en-US" b="1" dirty="0"/>
              <a:t> a </a:t>
            </a:r>
            <a:r>
              <a:rPr lang="cs-CZ" b="1" dirty="0"/>
              <a:t>směsí</a:t>
            </a:r>
            <a:r>
              <a:rPr lang="en-US" b="1" dirty="0"/>
              <a:t> v </a:t>
            </a:r>
            <a:r>
              <a:rPr lang="cs-CZ" b="1" dirty="0"/>
              <a:t>dodavatelském řetězci.</a:t>
            </a:r>
          </a:p>
          <a:p>
            <a:endParaRPr lang="en-US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C2088CAE-2DCD-4C17-A4F2-E753462EF57A}"/>
              </a:ext>
            </a:extLst>
          </p:cNvPr>
          <p:cNvSpPr txBox="1"/>
          <p:nvPr/>
        </p:nvSpPr>
        <p:spPr>
          <a:xfrm>
            <a:off x="6862619" y="1412407"/>
            <a:ext cx="54462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Bezpečnostní</a:t>
            </a:r>
            <a:r>
              <a:rPr lang="en-US" sz="1600" b="1" dirty="0"/>
              <a:t> list je </a:t>
            </a:r>
            <a:r>
              <a:rPr lang="cs-CZ" sz="1600" b="1" dirty="0"/>
              <a:t>rozdělen</a:t>
            </a:r>
            <a:r>
              <a:rPr lang="en-US" sz="1600" b="1" dirty="0"/>
              <a:t> </a:t>
            </a:r>
            <a:r>
              <a:rPr lang="cs-CZ" sz="1600" b="1" dirty="0"/>
              <a:t>do těchto</a:t>
            </a:r>
            <a:r>
              <a:rPr lang="en-US" sz="1600" b="1" dirty="0"/>
              <a:t> 16 </a:t>
            </a:r>
            <a:r>
              <a:rPr lang="cs-CZ" sz="1600" b="1" dirty="0"/>
              <a:t>oddílů: </a:t>
            </a:r>
          </a:p>
          <a:p>
            <a:endParaRPr lang="cs-CZ" sz="1600" dirty="0"/>
          </a:p>
          <a:p>
            <a:r>
              <a:rPr lang="en-US" sz="1600" b="1" dirty="0"/>
              <a:t>ODDÍL 1: </a:t>
            </a:r>
            <a:r>
              <a:rPr lang="cs-CZ" sz="1600" b="1" dirty="0"/>
              <a:t>	</a:t>
            </a:r>
            <a:r>
              <a:rPr lang="cs-CZ" sz="1600" dirty="0"/>
              <a:t>Identifikace látky/směsi </a:t>
            </a:r>
            <a:r>
              <a:rPr lang="en-US" sz="1600" dirty="0"/>
              <a:t>a </a:t>
            </a:r>
            <a:r>
              <a:rPr lang="cs-CZ" sz="1600" dirty="0"/>
              <a:t>společnosti/podniku </a:t>
            </a:r>
          </a:p>
          <a:p>
            <a:r>
              <a:rPr lang="it-IT" sz="1600" b="1" dirty="0"/>
              <a:t>ODDÍL 2: </a:t>
            </a:r>
            <a:r>
              <a:rPr lang="cs-CZ" sz="1600" b="1" dirty="0"/>
              <a:t>	</a:t>
            </a:r>
            <a:r>
              <a:rPr lang="it-IT" sz="1600" dirty="0"/>
              <a:t>Identifikace nebezpečnosti </a:t>
            </a:r>
          </a:p>
          <a:p>
            <a:r>
              <a:rPr lang="pt-BR" sz="1600" b="1" dirty="0"/>
              <a:t>ODDÍL 3: </a:t>
            </a:r>
            <a:r>
              <a:rPr lang="cs-CZ" sz="1600" b="1" dirty="0"/>
              <a:t>	</a:t>
            </a:r>
            <a:r>
              <a:rPr lang="pt-BR" sz="1600" dirty="0"/>
              <a:t>Složení / informace o složkách </a:t>
            </a:r>
          </a:p>
          <a:p>
            <a:r>
              <a:rPr lang="pl-PL" sz="1600" b="1" dirty="0"/>
              <a:t>ODDÍL 4: 	</a:t>
            </a:r>
            <a:r>
              <a:rPr lang="pl-PL" sz="1600" dirty="0"/>
              <a:t>Pokyny pro první pomoc </a:t>
            </a:r>
          </a:p>
          <a:p>
            <a:r>
              <a:rPr lang="en-US" sz="1600" b="1" dirty="0"/>
              <a:t>ODDÍL 5: </a:t>
            </a:r>
            <a:r>
              <a:rPr lang="cs-CZ" sz="1600" b="1" dirty="0"/>
              <a:t>	</a:t>
            </a:r>
            <a:r>
              <a:rPr lang="cs-CZ" sz="1600" dirty="0"/>
              <a:t>Opatření</a:t>
            </a:r>
            <a:r>
              <a:rPr lang="en-US" sz="1600" dirty="0"/>
              <a:t> pro </a:t>
            </a:r>
            <a:r>
              <a:rPr lang="cs-CZ" sz="1600" dirty="0"/>
              <a:t>hašení požáru </a:t>
            </a:r>
          </a:p>
          <a:p>
            <a:r>
              <a:rPr lang="en-US" sz="1600" b="1" dirty="0"/>
              <a:t>ODDÍL 6: </a:t>
            </a:r>
            <a:r>
              <a:rPr lang="cs-CZ" sz="1600" b="1" dirty="0"/>
              <a:t>	</a:t>
            </a:r>
            <a:r>
              <a:rPr lang="cs-CZ" sz="1600" dirty="0"/>
              <a:t>Opatření</a:t>
            </a:r>
            <a:r>
              <a:rPr lang="en-US" sz="1600" dirty="0"/>
              <a:t> </a:t>
            </a:r>
            <a:r>
              <a:rPr lang="cs-CZ" sz="1600" dirty="0"/>
              <a:t>v případě náhodného úniku </a:t>
            </a:r>
          </a:p>
          <a:p>
            <a:r>
              <a:rPr lang="en-US" sz="1600" b="1" dirty="0"/>
              <a:t>ODDÍL 7: </a:t>
            </a:r>
            <a:r>
              <a:rPr lang="cs-CZ" sz="1600" b="1" dirty="0"/>
              <a:t>	</a:t>
            </a:r>
            <a:r>
              <a:rPr lang="cs-CZ" sz="1600" dirty="0"/>
              <a:t>Zacházení</a:t>
            </a:r>
            <a:r>
              <a:rPr lang="en-US" sz="1600" dirty="0"/>
              <a:t> a </a:t>
            </a:r>
            <a:r>
              <a:rPr lang="cs-CZ" sz="1600" dirty="0"/>
              <a:t>skladování</a:t>
            </a:r>
            <a:r>
              <a:rPr lang="en-US" sz="1600" dirty="0"/>
              <a:t> </a:t>
            </a:r>
          </a:p>
          <a:p>
            <a:r>
              <a:rPr lang="en-US" sz="1600" b="1" dirty="0"/>
              <a:t>ODDÍL 8: </a:t>
            </a:r>
            <a:r>
              <a:rPr lang="cs-CZ" sz="1600" b="1" dirty="0"/>
              <a:t>	</a:t>
            </a:r>
            <a:r>
              <a:rPr lang="cs-CZ" sz="1600" dirty="0"/>
              <a:t>Omezování expozice</a:t>
            </a:r>
            <a:r>
              <a:rPr lang="en-US" sz="1600" dirty="0"/>
              <a:t> / </a:t>
            </a:r>
            <a:r>
              <a:rPr lang="cs-CZ" sz="1600" dirty="0"/>
              <a:t>osobní ochranné prostředky </a:t>
            </a:r>
          </a:p>
          <a:p>
            <a:r>
              <a:rPr lang="en-US" sz="1600" b="1" dirty="0"/>
              <a:t>ODDÍL 9: </a:t>
            </a:r>
            <a:r>
              <a:rPr lang="cs-CZ" sz="1600" b="1" dirty="0"/>
              <a:t>	</a:t>
            </a:r>
            <a:r>
              <a:rPr lang="cs-CZ" sz="1600" dirty="0"/>
              <a:t>Fyzikální </a:t>
            </a:r>
            <a:r>
              <a:rPr lang="en-US" sz="1600" dirty="0"/>
              <a:t>a </a:t>
            </a:r>
            <a:r>
              <a:rPr lang="cs-CZ" sz="1600" dirty="0"/>
              <a:t>chemické vlastnosti </a:t>
            </a:r>
          </a:p>
          <a:p>
            <a:r>
              <a:rPr lang="pt-BR" sz="1600" b="1" dirty="0"/>
              <a:t>ODDÍL 10:</a:t>
            </a:r>
            <a:r>
              <a:rPr lang="cs-CZ" sz="1600" b="1" dirty="0"/>
              <a:t>	</a:t>
            </a:r>
            <a:r>
              <a:rPr lang="pt-BR" sz="1600" dirty="0"/>
              <a:t>Stálost a reaktivita </a:t>
            </a:r>
          </a:p>
          <a:p>
            <a:r>
              <a:rPr lang="en-US" sz="1600" b="1" dirty="0"/>
              <a:t>ODDÍL 11: </a:t>
            </a:r>
            <a:r>
              <a:rPr lang="cs-CZ" sz="1600" b="1" dirty="0"/>
              <a:t>	</a:t>
            </a:r>
            <a:r>
              <a:rPr lang="cs-CZ" sz="1600" dirty="0"/>
              <a:t>Toxikologické informace </a:t>
            </a:r>
          </a:p>
          <a:p>
            <a:r>
              <a:rPr lang="pl-PL" sz="1600" b="1" dirty="0"/>
              <a:t>ODDÍL 12: 	</a:t>
            </a:r>
            <a:r>
              <a:rPr lang="pl-PL" sz="1600" dirty="0"/>
              <a:t>Ekologické informace </a:t>
            </a:r>
          </a:p>
          <a:p>
            <a:r>
              <a:rPr lang="pl-PL" sz="1600" b="1" dirty="0"/>
              <a:t>ODDÍL 13: 	</a:t>
            </a:r>
            <a:r>
              <a:rPr lang="pl-PL" sz="1600" dirty="0"/>
              <a:t>Pokyny pro odstraňování </a:t>
            </a:r>
          </a:p>
          <a:p>
            <a:r>
              <a:rPr lang="it-IT" sz="1600" b="1" dirty="0"/>
              <a:t>ODDÍL 14: </a:t>
            </a:r>
            <a:r>
              <a:rPr lang="cs-CZ" sz="1600" b="1" dirty="0"/>
              <a:t>	</a:t>
            </a:r>
            <a:r>
              <a:rPr lang="it-IT" sz="1600" dirty="0"/>
              <a:t>Informace pro přepravu </a:t>
            </a:r>
          </a:p>
          <a:p>
            <a:r>
              <a:rPr lang="pl-PL" sz="1600" b="1" dirty="0"/>
              <a:t>ODDÍL 15: 	</a:t>
            </a:r>
            <a:r>
              <a:rPr lang="pl-PL" sz="1600" dirty="0"/>
              <a:t>Informace o předpisech </a:t>
            </a:r>
          </a:p>
          <a:p>
            <a:r>
              <a:rPr lang="en-US" sz="1600" b="1" dirty="0"/>
              <a:t>ODDÍL 16: </a:t>
            </a:r>
            <a:r>
              <a:rPr lang="cs-CZ" sz="1600" b="1" dirty="0"/>
              <a:t>	</a:t>
            </a:r>
            <a:r>
              <a:rPr lang="cs-CZ" sz="1600" dirty="0"/>
              <a:t>Další informace </a:t>
            </a:r>
            <a:endParaRPr lang="cs-CZ" dirty="0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FD10C889-37B5-4ED5-96B1-E060DF69877E}"/>
              </a:ext>
            </a:extLst>
          </p:cNvPr>
          <p:cNvSpPr txBox="1">
            <a:spLocks/>
          </p:cNvSpPr>
          <p:nvPr/>
        </p:nvSpPr>
        <p:spPr>
          <a:xfrm>
            <a:off x="331968" y="-86623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Bezpečnostní list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lačítko akce: Přejít domů 9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CA3DCF5E-5674-402B-9110-87F07203B25F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1C1B4A78-B587-4729-B7A4-32C62D97A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493" y="4068174"/>
            <a:ext cx="2949249" cy="2594155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9A23C4AD-BB7B-47A9-9EDF-D5EF97DEA54A}"/>
              </a:ext>
            </a:extLst>
          </p:cNvPr>
          <p:cNvSpPr txBox="1"/>
          <p:nvPr/>
        </p:nvSpPr>
        <p:spPr>
          <a:xfrm>
            <a:off x="254146" y="2577817"/>
            <a:ext cx="638011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Formát</a:t>
            </a:r>
            <a:r>
              <a:rPr lang="en-US" dirty="0"/>
              <a:t> a </a:t>
            </a:r>
            <a:r>
              <a:rPr lang="cs-CZ" dirty="0"/>
              <a:t>obsah</a:t>
            </a:r>
            <a:r>
              <a:rPr lang="en-US" dirty="0"/>
              <a:t> </a:t>
            </a:r>
            <a:r>
              <a:rPr lang="cs-CZ" dirty="0"/>
              <a:t>bezpečnostních listů jsou</a:t>
            </a:r>
            <a:r>
              <a:rPr lang="en-US" dirty="0"/>
              <a:t> </a:t>
            </a:r>
            <a:r>
              <a:rPr lang="cs-CZ" dirty="0"/>
              <a:t>stanoveny přílohou č. II</a:t>
            </a:r>
            <a:r>
              <a:rPr lang="en-US" dirty="0"/>
              <a:t> Nařízení REACH</a:t>
            </a:r>
            <a:r>
              <a:rPr lang="cs-CZ" dirty="0"/>
              <a:t>.</a:t>
            </a:r>
          </a:p>
          <a:p>
            <a:endParaRPr lang="cs-CZ" dirty="0"/>
          </a:p>
          <a:p>
            <a:r>
              <a:rPr lang="cs-CZ" dirty="0"/>
              <a:t>Ukázka bezpečnostního listu pro bezvodý amoniak:</a:t>
            </a:r>
          </a:p>
          <a:p>
            <a:r>
              <a:rPr lang="cs-CZ" sz="1200" dirty="0">
                <a:hlinkClick r:id="rId4"/>
              </a:rPr>
              <a:t>https://www.linde-gas.cz/cs/images/Amoniak_tcm79-632304.pdf</a:t>
            </a:r>
            <a:endParaRPr lang="cs-CZ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92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BD3BF5B6-F1AB-4DC2-9B36-0C172E92CB87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01670" y="508000"/>
            <a:ext cx="1219200" cy="51012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58CB83B7-5C5E-41A9-889F-779E757FF69F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235075" y="1480160"/>
            <a:ext cx="1988456" cy="2207077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255B6A05-A1B2-4E8B-88E9-9EBF024B8D64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454400" y="2569639"/>
            <a:ext cx="8483600" cy="1714500"/>
          </a:xfrm>
          <a:prstGeom prst="rect">
            <a:avLst/>
          </a:prstGeom>
          <a:noFill/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3600" b="1" dirty="0">
                <a:solidFill>
                  <a:srgbClr val="5B5B5B"/>
                </a:solidFill>
              </a:rPr>
              <a:t>Jaké nebezpečné vlastnosti chemických látek znáte?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69CEF054-119A-4B24-A11B-11F8BBA244A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200400" y="6096000"/>
            <a:ext cx="8737600" cy="510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00" b="1" dirty="0">
                <a:solidFill>
                  <a:srgbClr val="5B5B5B"/>
                </a:solidFill>
              </a:rPr>
              <a:t>ⓘ</a:t>
            </a:r>
            <a:r>
              <a:rPr lang="en-US" sz="1400" dirty="0">
                <a:solidFill>
                  <a:srgbClr val="5B5B5B"/>
                </a:solidFill>
              </a:rPr>
              <a:t> Start presenting to display the poll results on this slide.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6485068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4E7FA6FB-1903-408F-B92B-F1E352170779}"/>
              </a:ext>
            </a:extLst>
          </p:cNvPr>
          <p:cNvSpPr/>
          <p:nvPr/>
        </p:nvSpPr>
        <p:spPr>
          <a:xfrm>
            <a:off x="-473649" y="1487967"/>
            <a:ext cx="5507679" cy="10223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AC85B03-C034-4213-9347-060B8C2ABF7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2122" y="1585338"/>
            <a:ext cx="4730345" cy="10223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1800" b="1" dirty="0"/>
              <a:t>Veřejně přístupná databáze obsahující informace o registrovaných látek pocházející z registračních dokumentací látek.</a:t>
            </a:r>
          </a:p>
          <a:p>
            <a:endParaRPr lang="cs-CZ" sz="1600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en-US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B9E0741-6499-4F0E-AF31-BCC987161C1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540" y="1585338"/>
            <a:ext cx="6288563" cy="3883570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3FA62EB7-FF8A-4B1B-ADCA-23CE87E35219}"/>
              </a:ext>
            </a:extLst>
          </p:cNvPr>
          <p:cNvSpPr txBox="1"/>
          <p:nvPr/>
        </p:nvSpPr>
        <p:spPr>
          <a:xfrm>
            <a:off x="1129551" y="33147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38D2D4C5-5ADA-4673-A157-CC033EF6A6D6}"/>
              </a:ext>
            </a:extLst>
          </p:cNvPr>
          <p:cNvSpPr txBox="1">
            <a:spLocks/>
          </p:cNvSpPr>
          <p:nvPr/>
        </p:nvSpPr>
        <p:spPr>
          <a:xfrm>
            <a:off x="331968" y="-86623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Databáze Evropské agentury pro chemické látky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lačítko akce: Přejít domů 1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E7C03623-B19F-44C1-9A2B-06B76167B0DC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1214F54B-CE0B-434D-BF1D-A1CEA8AF5C64}"/>
              </a:ext>
            </a:extLst>
          </p:cNvPr>
          <p:cNvSpPr/>
          <p:nvPr/>
        </p:nvSpPr>
        <p:spPr>
          <a:xfrm>
            <a:off x="5756211" y="3401414"/>
            <a:ext cx="5859116" cy="22975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3E2138FF-19FC-401E-BC3F-F90171DE18B7}"/>
              </a:ext>
            </a:extLst>
          </p:cNvPr>
          <p:cNvSpPr txBox="1"/>
          <p:nvPr/>
        </p:nvSpPr>
        <p:spPr>
          <a:xfrm>
            <a:off x="7490691" y="2708883"/>
            <a:ext cx="368473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cs-CZ" sz="1100" b="1" dirty="0"/>
              <a:t>Vyhledávání v databázi lze provádět podle názvu látky nebo další identifikátorů, jako je např. CAS číslo nebo EC číslo.</a:t>
            </a:r>
          </a:p>
        </p:txBody>
      </p:sp>
      <p:cxnSp>
        <p:nvCxnSpPr>
          <p:cNvPr id="19" name="Přímá spojnice 18">
            <a:extLst>
              <a:ext uri="{FF2B5EF4-FFF2-40B4-BE49-F238E27FC236}">
                <a16:creationId xmlns:a16="http://schemas.microsoft.com/office/drawing/2014/main" id="{6F96459E-227D-4B57-B7B2-53D87A25B069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8685769" y="3142889"/>
            <a:ext cx="0" cy="2585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ál 20">
            <a:extLst>
              <a:ext uri="{FF2B5EF4-FFF2-40B4-BE49-F238E27FC236}">
                <a16:creationId xmlns:a16="http://schemas.microsoft.com/office/drawing/2014/main" id="{A257FA45-EB8A-4C71-97A4-6337780FFAA5}"/>
              </a:ext>
            </a:extLst>
          </p:cNvPr>
          <p:cNvSpPr/>
          <p:nvPr/>
        </p:nvSpPr>
        <p:spPr>
          <a:xfrm>
            <a:off x="10518852" y="4681716"/>
            <a:ext cx="267855" cy="232343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TextovéPole 21">
            <a:hlinkClick r:id="rId4" action="ppaction://hlinksldjump"/>
            <a:extLst>
              <a:ext uri="{FF2B5EF4-FFF2-40B4-BE49-F238E27FC236}">
                <a16:creationId xmlns:a16="http://schemas.microsoft.com/office/drawing/2014/main" id="{0C2F39EA-5346-4C33-B21F-1B47D1DE7A21}"/>
              </a:ext>
            </a:extLst>
          </p:cNvPr>
          <p:cNvSpPr txBox="1"/>
          <p:nvPr/>
        </p:nvSpPr>
        <p:spPr>
          <a:xfrm>
            <a:off x="8240467" y="5878978"/>
            <a:ext cx="3492366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cs-CZ" sz="1200" b="1" dirty="0"/>
              <a:t>Souhrn údajů o látce je obsažen ve stručném profilu</a:t>
            </a: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8E187109-6A9C-4486-8C52-3B40EE5C752A}"/>
              </a:ext>
            </a:extLst>
          </p:cNvPr>
          <p:cNvCxnSpPr>
            <a:cxnSpLocks/>
          </p:cNvCxnSpPr>
          <p:nvPr/>
        </p:nvCxnSpPr>
        <p:spPr>
          <a:xfrm flipV="1">
            <a:off x="10155677" y="4921855"/>
            <a:ext cx="482263" cy="95712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ovéPole 1">
            <a:extLst>
              <a:ext uri="{FF2B5EF4-FFF2-40B4-BE49-F238E27FC236}">
                <a16:creationId xmlns:a16="http://schemas.microsoft.com/office/drawing/2014/main" id="{52848804-5829-46E9-9254-A5F9E2D2224B}"/>
              </a:ext>
            </a:extLst>
          </p:cNvPr>
          <p:cNvSpPr txBox="1"/>
          <p:nvPr/>
        </p:nvSpPr>
        <p:spPr>
          <a:xfrm>
            <a:off x="213556" y="2908342"/>
            <a:ext cx="4219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Dostupná z:</a:t>
            </a:r>
            <a:r>
              <a:rPr lang="cs-CZ" dirty="0">
                <a:hlinkClick r:id="rId5"/>
              </a:rPr>
              <a:t> https://echa.europa.eu/home</a:t>
            </a:r>
            <a:endParaRPr lang="cs-CZ" dirty="0"/>
          </a:p>
          <a:p>
            <a:endParaRPr lang="en-US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3EEBC2FD-027E-4359-B878-83EF4451BA5B}"/>
              </a:ext>
            </a:extLst>
          </p:cNvPr>
          <p:cNvSpPr txBox="1"/>
          <p:nvPr/>
        </p:nvSpPr>
        <p:spPr>
          <a:xfrm>
            <a:off x="5594540" y="6334634"/>
            <a:ext cx="64674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dirty="0"/>
              <a:t>Zdroj: </a:t>
            </a:r>
            <a:r>
              <a:rPr lang="en-US" sz="900" dirty="0"/>
              <a:t>https://echa.europa.eu/cs/search-for-chemicals?p_p_id=disssimplesearch_WAR_disssearchportlet&amp;p_p_lifecycle=0&amp;_disssimplesearch_WAR_disssearchportlet_searchOccurred=true&amp;_disssimplesearch_WAR_disssearchportlet_sessionCriteriaId=dissSimpleSearchSessionParam101401704666526896</a:t>
            </a:r>
          </a:p>
        </p:txBody>
      </p:sp>
      <p:pic>
        <p:nvPicPr>
          <p:cNvPr id="11" name="Grafický objekt 10" descr="Skupinový brainstorming">
            <a:extLst>
              <a:ext uri="{FF2B5EF4-FFF2-40B4-BE49-F238E27FC236}">
                <a16:creationId xmlns:a16="http://schemas.microsoft.com/office/drawing/2014/main" id="{84D3FB52-725C-471A-ADA6-89C54C5D52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3556" y="5615240"/>
            <a:ext cx="719394" cy="719394"/>
          </a:xfrm>
          <a:prstGeom prst="rect">
            <a:avLst/>
          </a:prstGeom>
        </p:spPr>
      </p:pic>
      <p:sp>
        <p:nvSpPr>
          <p:cNvPr id="23" name="TextovéPole 22">
            <a:extLst>
              <a:ext uri="{FF2B5EF4-FFF2-40B4-BE49-F238E27FC236}">
                <a16:creationId xmlns:a16="http://schemas.microsoft.com/office/drawing/2014/main" id="{676AEE29-2638-4F5E-A043-6A16507DF135}"/>
              </a:ext>
            </a:extLst>
          </p:cNvPr>
          <p:cNvSpPr txBox="1"/>
          <p:nvPr/>
        </p:nvSpPr>
        <p:spPr>
          <a:xfrm>
            <a:off x="1087846" y="5690202"/>
            <a:ext cx="5143272" cy="584775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just"/>
            <a:r>
              <a:rPr lang="cs-CZ" sz="1600" b="1" dirty="0"/>
              <a:t>Úkol: </a:t>
            </a:r>
            <a:r>
              <a:rPr lang="cs-CZ" sz="1600" dirty="0"/>
              <a:t>S využitím databáze ECHA vyhledejte klasifikaci chloru</a:t>
            </a:r>
          </a:p>
          <a:p>
            <a:pPr algn="just"/>
            <a:r>
              <a:rPr lang="cs-CZ" sz="1600" dirty="0"/>
              <a:t>(CAS 7782-50-5).</a:t>
            </a:r>
          </a:p>
        </p:txBody>
      </p:sp>
    </p:spTree>
    <p:extLst>
      <p:ext uri="{BB962C8B-B14F-4D97-AF65-F5344CB8AC3E}">
        <p14:creationId xmlns:p14="http://schemas.microsoft.com/office/powerpoint/2010/main" val="52280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flip="none" rotWithShape="1">
          <a:gsLst>
            <a:gs pos="0">
              <a:schemeClr val="accent2">
                <a:lumMod val="20000"/>
                <a:lumOff val="80000"/>
                <a:alpha val="71000"/>
              </a:schemeClr>
            </a:gs>
            <a:gs pos="76000">
              <a:schemeClr val="accent1">
                <a:lumMod val="45000"/>
                <a:lumOff val="55000"/>
                <a:alpha val="65000"/>
              </a:schemeClr>
            </a:gs>
            <a:gs pos="91000">
              <a:schemeClr val="accent1">
                <a:lumMod val="41000"/>
                <a:lumOff val="59000"/>
                <a:alpha val="77000"/>
              </a:schemeClr>
            </a:gs>
            <a:gs pos="100000">
              <a:schemeClr val="accent1">
                <a:lumMod val="30000"/>
                <a:lumOff val="70000"/>
                <a:alpha val="84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052AAC59-ECB7-44D9-826A-C4909562330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449" y="1143000"/>
            <a:ext cx="6123102" cy="54015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lačítko akce: Přejít zpět nebo Předchozí 5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8EBC66A-39C2-4D54-8FDB-C39175A41FC2}"/>
              </a:ext>
            </a:extLst>
          </p:cNvPr>
          <p:cNvSpPr/>
          <p:nvPr/>
        </p:nvSpPr>
        <p:spPr>
          <a:xfrm>
            <a:off x="11323782" y="203200"/>
            <a:ext cx="674255" cy="628073"/>
          </a:xfrm>
          <a:prstGeom prst="actionButtonBackPrevious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314C73FC-79D2-4923-9EDF-597E5301933F}"/>
              </a:ext>
            </a:extLst>
          </p:cNvPr>
          <p:cNvSpPr txBox="1"/>
          <p:nvPr/>
        </p:nvSpPr>
        <p:spPr>
          <a:xfrm>
            <a:off x="5651162" y="6602591"/>
            <a:ext cx="40991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dirty="0"/>
              <a:t>Zdroj: https://echa.europa.eu/cs/brief-profile/-/briefprofile/100.028.760</a:t>
            </a:r>
            <a:endParaRPr lang="en-US" sz="9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AFDA8184-1440-4AA4-9794-C2C44757FEFE}"/>
              </a:ext>
            </a:extLst>
          </p:cNvPr>
          <p:cNvSpPr txBox="1"/>
          <p:nvPr/>
        </p:nvSpPr>
        <p:spPr>
          <a:xfrm>
            <a:off x="4752975" y="517236"/>
            <a:ext cx="47053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Stručný profil látky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58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: se zakulacenými rohy 10">
            <a:extLst>
              <a:ext uri="{FF2B5EF4-FFF2-40B4-BE49-F238E27FC236}">
                <a16:creationId xmlns:a16="http://schemas.microsoft.com/office/drawing/2014/main" id="{A82EB899-18DB-4F59-A840-4C9391A38D23}"/>
              </a:ext>
            </a:extLst>
          </p:cNvPr>
          <p:cNvSpPr/>
          <p:nvPr/>
        </p:nvSpPr>
        <p:spPr>
          <a:xfrm>
            <a:off x="-383259" y="1128809"/>
            <a:ext cx="5590598" cy="11513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270F41A-A301-4737-86A1-CACDAF470AA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589" y="1521768"/>
            <a:ext cx="5393033" cy="4637902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7BF7C603-FB89-43DD-B001-8701B81B4579}"/>
              </a:ext>
            </a:extLst>
          </p:cNvPr>
          <p:cNvSpPr txBox="1"/>
          <p:nvPr/>
        </p:nvSpPr>
        <p:spPr>
          <a:xfrm>
            <a:off x="108866" y="3686924"/>
            <a:ext cx="509847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179388">
              <a:tabLst>
                <a:tab pos="447675" algn="l"/>
              </a:tabLst>
            </a:pPr>
            <a:r>
              <a:rPr lang="en-US" sz="1400" b="1" dirty="0"/>
              <a:t>F1</a:t>
            </a:r>
            <a:r>
              <a:rPr lang="en-US" sz="1400" dirty="0"/>
              <a:t> </a:t>
            </a:r>
            <a:r>
              <a:rPr lang="cs-CZ" sz="1400" dirty="0"/>
              <a:t>	</a:t>
            </a:r>
            <a:r>
              <a:rPr lang="en-US" sz="1400" dirty="0" err="1"/>
              <a:t>Identifikační</a:t>
            </a:r>
            <a:r>
              <a:rPr lang="en-US" sz="1400" dirty="0"/>
              <a:t> a </a:t>
            </a:r>
            <a:r>
              <a:rPr lang="cs-CZ" sz="1400" dirty="0"/>
              <a:t>klasifikační údaje látky podle chemické 	legislativy</a:t>
            </a:r>
            <a:r>
              <a:rPr lang="en-US" sz="1400" dirty="0"/>
              <a:t>, </a:t>
            </a:r>
            <a:r>
              <a:rPr lang="cs-CZ" sz="1400" dirty="0"/>
              <a:t>podle předpisů </a:t>
            </a:r>
            <a:r>
              <a:rPr lang="en-US" sz="1400" dirty="0"/>
              <a:t>pro </a:t>
            </a:r>
            <a:r>
              <a:rPr lang="cs-CZ" sz="1400" dirty="0"/>
              <a:t>dopravu, chemické vzorce</a:t>
            </a:r>
            <a:r>
              <a:rPr lang="en-US" sz="1400" dirty="0"/>
              <a:t>, </a:t>
            </a:r>
            <a:r>
              <a:rPr lang="cs-CZ" sz="1400" dirty="0"/>
              <a:t>	synonyma</a:t>
            </a:r>
            <a:r>
              <a:rPr lang="en-US" sz="1400" dirty="0"/>
              <a:t> a </a:t>
            </a:r>
            <a:r>
              <a:rPr lang="en-US" sz="1400" dirty="0" err="1"/>
              <a:t>další</a:t>
            </a:r>
            <a:r>
              <a:rPr lang="en-US" sz="1400" dirty="0"/>
              <a:t> </a:t>
            </a:r>
            <a:endParaRPr lang="cs-CZ" sz="1400" dirty="0"/>
          </a:p>
          <a:p>
            <a:pPr algn="just" defTabSz="447675"/>
            <a:r>
              <a:rPr lang="en-US" sz="1400" b="1" dirty="0"/>
              <a:t>F2</a:t>
            </a:r>
            <a:r>
              <a:rPr lang="en-US" sz="1400" dirty="0"/>
              <a:t> </a:t>
            </a:r>
            <a:r>
              <a:rPr lang="cs-CZ" sz="1400" dirty="0"/>
              <a:t>	Základní vlastnosti </a:t>
            </a:r>
            <a:r>
              <a:rPr lang="en-US" sz="1400" dirty="0"/>
              <a:t>a </a:t>
            </a:r>
            <a:r>
              <a:rPr lang="cs-CZ" sz="1400" dirty="0"/>
              <a:t>způsoby hašení, opatření </a:t>
            </a:r>
            <a:r>
              <a:rPr lang="en-US" sz="1400" dirty="0"/>
              <a:t>v </a:t>
            </a:r>
            <a:r>
              <a:rPr lang="cs-CZ" sz="1400" dirty="0"/>
              <a:t>místě</a:t>
            </a:r>
            <a:r>
              <a:rPr lang="en-US" sz="1400" dirty="0"/>
              <a:t> </a:t>
            </a:r>
            <a:r>
              <a:rPr lang="cs-CZ" sz="1400" dirty="0"/>
              <a:t>	havárie</a:t>
            </a:r>
            <a:r>
              <a:rPr lang="en-US" sz="1400" dirty="0"/>
              <a:t> a </a:t>
            </a:r>
            <a:endParaRPr lang="cs-CZ" sz="1400" dirty="0"/>
          </a:p>
          <a:p>
            <a:pPr algn="just" defTabSz="447675"/>
            <a:r>
              <a:rPr lang="cs-CZ" sz="1400" dirty="0"/>
              <a:t>	způsoby likvidace, pokyny </a:t>
            </a:r>
            <a:r>
              <a:rPr lang="en-US" sz="1400" dirty="0"/>
              <a:t>pro </a:t>
            </a:r>
            <a:r>
              <a:rPr lang="cs-CZ" sz="1400" dirty="0"/>
              <a:t>bezpečné zacházení </a:t>
            </a:r>
          </a:p>
          <a:p>
            <a:pPr algn="just" defTabSz="447675"/>
            <a:r>
              <a:rPr lang="en-US" sz="1400" b="1" dirty="0"/>
              <a:t>F3</a:t>
            </a:r>
            <a:r>
              <a:rPr lang="en-US" sz="1400" dirty="0"/>
              <a:t> </a:t>
            </a:r>
            <a:r>
              <a:rPr lang="cs-CZ" sz="1400" dirty="0"/>
              <a:t>	Fyzikální</a:t>
            </a:r>
            <a:r>
              <a:rPr lang="en-US" sz="1400" dirty="0"/>
              <a:t> a </a:t>
            </a:r>
            <a:r>
              <a:rPr lang="cs-CZ" sz="1400" dirty="0"/>
              <a:t>chemické vlastnosti </a:t>
            </a:r>
          </a:p>
          <a:p>
            <a:pPr algn="just" defTabSz="447675"/>
            <a:r>
              <a:rPr lang="en-US" sz="1400" b="1" dirty="0"/>
              <a:t>F4</a:t>
            </a:r>
            <a:r>
              <a:rPr lang="en-US" sz="1400" dirty="0"/>
              <a:t> </a:t>
            </a:r>
            <a:r>
              <a:rPr lang="cs-CZ" sz="1400" dirty="0"/>
              <a:t>	Přeprava</a:t>
            </a:r>
            <a:r>
              <a:rPr lang="en-US" sz="1400" dirty="0"/>
              <a:t> a </a:t>
            </a:r>
            <a:r>
              <a:rPr lang="cs-CZ" sz="1400" dirty="0"/>
              <a:t>skladování</a:t>
            </a:r>
            <a:r>
              <a:rPr lang="en-US" sz="1400" dirty="0"/>
              <a:t> </a:t>
            </a:r>
          </a:p>
          <a:p>
            <a:pPr algn="just">
              <a:tabLst>
                <a:tab pos="447675" algn="l"/>
              </a:tabLst>
            </a:pPr>
            <a:r>
              <a:rPr lang="en-US" sz="1400" b="1" dirty="0"/>
              <a:t>F5</a:t>
            </a:r>
            <a:r>
              <a:rPr lang="en-US" sz="1400" dirty="0"/>
              <a:t> </a:t>
            </a:r>
            <a:r>
              <a:rPr lang="cs-CZ" sz="1400" dirty="0"/>
              <a:t>	První pomoc a zdravotní ošetření </a:t>
            </a:r>
          </a:p>
          <a:p>
            <a:pPr algn="just">
              <a:tabLst>
                <a:tab pos="447675" algn="l"/>
              </a:tabLst>
            </a:pPr>
            <a:r>
              <a:rPr lang="en-US" sz="1400" b="1" dirty="0"/>
              <a:t>F6</a:t>
            </a:r>
            <a:r>
              <a:rPr lang="en-US" sz="1400" dirty="0"/>
              <a:t> </a:t>
            </a:r>
            <a:r>
              <a:rPr lang="cs-CZ" sz="1400" dirty="0"/>
              <a:t>	Toxicita</a:t>
            </a:r>
          </a:p>
          <a:p>
            <a:pPr algn="just" defTabSz="447675"/>
            <a:r>
              <a:rPr lang="pl-PL" sz="1400" b="1" dirty="0"/>
              <a:t>F7</a:t>
            </a:r>
            <a:r>
              <a:rPr lang="pl-PL" sz="1400" dirty="0"/>
              <a:t> 	Údaje z legislativy, limity a kategorie</a:t>
            </a:r>
            <a:endParaRPr lang="cs-CZ" sz="1400" dirty="0"/>
          </a:p>
          <a:p>
            <a:pPr algn="just" defTabSz="447675"/>
            <a:r>
              <a:rPr lang="en-US" sz="1400" b="1" dirty="0"/>
              <a:t>F8</a:t>
            </a:r>
            <a:r>
              <a:rPr lang="en-US" sz="1400" dirty="0"/>
              <a:t> </a:t>
            </a:r>
            <a:r>
              <a:rPr lang="cs-CZ" sz="1400" dirty="0"/>
              <a:t>	Přehled předpisů, které se látky týkají 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B3E303CE-4BFA-4B47-A1D1-EB42E5336A0A}"/>
              </a:ext>
            </a:extLst>
          </p:cNvPr>
          <p:cNvSpPr txBox="1">
            <a:spLocks/>
          </p:cNvSpPr>
          <p:nvPr/>
        </p:nvSpPr>
        <p:spPr>
          <a:xfrm>
            <a:off x="331968" y="-86623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Databáze </a:t>
            </a:r>
            <a:r>
              <a:rPr lang="cs-CZ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Medis</a:t>
            </a: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-Alarm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ástupný symbol pro obsah 2">
            <a:extLst>
              <a:ext uri="{FF2B5EF4-FFF2-40B4-BE49-F238E27FC236}">
                <a16:creationId xmlns:a16="http://schemas.microsoft.com/office/drawing/2014/main" id="{2F092933-D20D-4248-B384-7CB7517E952F}"/>
              </a:ext>
            </a:extLst>
          </p:cNvPr>
          <p:cNvSpPr txBox="1">
            <a:spLocks/>
          </p:cNvSpPr>
          <p:nvPr/>
        </p:nvSpPr>
        <p:spPr>
          <a:xfrm>
            <a:off x="182189" y="1192849"/>
            <a:ext cx="4801106" cy="9563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1800" b="1" dirty="0"/>
              <a:t>Placená databáze společnosti MEDISTYL obsahující údaje o vlastnostech a legislativním kontextu k téměř 10 000 nebezpečných chemických látek.</a:t>
            </a:r>
          </a:p>
          <a:p>
            <a:endParaRPr lang="cs-CZ" sz="1800" b="1" dirty="0"/>
          </a:p>
          <a:p>
            <a:pPr marL="0" indent="0">
              <a:buFont typeface="Arial" panose="020B0604020202020204" pitchFamily="34" charset="0"/>
              <a:buNone/>
            </a:pPr>
            <a:endParaRPr lang="cs-CZ" sz="1800" b="1" dirty="0"/>
          </a:p>
          <a:p>
            <a:pPr marL="0" indent="0">
              <a:buFont typeface="Arial" panose="020B0604020202020204" pitchFamily="34" charset="0"/>
              <a:buNone/>
            </a:pPr>
            <a:endParaRPr lang="cs-CZ" sz="1800" b="1" dirty="0"/>
          </a:p>
          <a:p>
            <a:endParaRPr lang="cs-CZ" sz="1800" b="1" dirty="0"/>
          </a:p>
          <a:p>
            <a:endParaRPr lang="en-US" sz="1800" b="1" dirty="0"/>
          </a:p>
        </p:txBody>
      </p:sp>
      <p:sp>
        <p:nvSpPr>
          <p:cNvPr id="10" name="Tlačítko akce: Přejít domů 9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91C33003-5BB6-4378-AC1B-84A92F292FC9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A58A7EE4-883C-459E-925C-BB33EF2F3709}"/>
              </a:ext>
            </a:extLst>
          </p:cNvPr>
          <p:cNvSpPr txBox="1"/>
          <p:nvPr/>
        </p:nvSpPr>
        <p:spPr>
          <a:xfrm>
            <a:off x="264817" y="2490281"/>
            <a:ext cx="47865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Dostupná z: </a:t>
            </a:r>
            <a:r>
              <a:rPr lang="cs-CZ" dirty="0">
                <a:hlinkClick r:id="rId4"/>
              </a:rPr>
              <a:t>https://www.medistyl.cz/chemie/databaze/medis-alarm/</a:t>
            </a:r>
            <a:endParaRPr lang="cs-CZ" dirty="0"/>
          </a:p>
          <a:p>
            <a:endParaRPr lang="en-US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8849B48C-9C78-499E-8DEF-7425E5C6FB8D}"/>
              </a:ext>
            </a:extLst>
          </p:cNvPr>
          <p:cNvSpPr txBox="1"/>
          <p:nvPr/>
        </p:nvSpPr>
        <p:spPr>
          <a:xfrm>
            <a:off x="10082111" y="6292242"/>
            <a:ext cx="36673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dirty="0"/>
              <a:t>Zdroj: Databáze </a:t>
            </a:r>
            <a:r>
              <a:rPr lang="cs-CZ" sz="900" dirty="0" err="1"/>
              <a:t>Medis</a:t>
            </a:r>
            <a:r>
              <a:rPr lang="cs-CZ" sz="900" dirty="0"/>
              <a:t>-Alarm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08495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470C111D-764F-4C22-A043-77ECC719327E}"/>
              </a:ext>
            </a:extLst>
          </p:cNvPr>
          <p:cNvSpPr/>
          <p:nvPr/>
        </p:nvSpPr>
        <p:spPr>
          <a:xfrm>
            <a:off x="-342900" y="1882028"/>
            <a:ext cx="5638800" cy="17755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09217C8-926D-4BBF-8569-929C2F2BC4F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45915" y="2053775"/>
            <a:ext cx="4922196" cy="16038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1800" b="1" dirty="0"/>
              <a:t>Celorepublikové pracoviště </a:t>
            </a:r>
            <a:r>
              <a:rPr lang="en-US" sz="1800" b="1" dirty="0" err="1"/>
              <a:t>poskytuj</a:t>
            </a:r>
            <a:r>
              <a:rPr lang="cs-CZ" sz="1800" b="1" dirty="0" err="1"/>
              <a:t>ící</a:t>
            </a:r>
            <a:r>
              <a:rPr lang="en-US" sz="1800" b="1" dirty="0"/>
              <a:t> </a:t>
            </a:r>
            <a:r>
              <a:rPr lang="cs-CZ" sz="1800" b="1" dirty="0"/>
              <a:t>komplex</a:t>
            </a:r>
            <a:r>
              <a:rPr lang="en-US" sz="1800" b="1" dirty="0"/>
              <a:t> </a:t>
            </a:r>
            <a:r>
              <a:rPr lang="cs-CZ" sz="1800" b="1" dirty="0"/>
              <a:t>zdravotnických konzultačních</a:t>
            </a:r>
            <a:r>
              <a:rPr lang="en-US" sz="1800" b="1" dirty="0"/>
              <a:t>, </a:t>
            </a:r>
            <a:r>
              <a:rPr lang="cs-CZ" sz="1800" b="1" dirty="0"/>
              <a:t>expertních</a:t>
            </a:r>
            <a:r>
              <a:rPr lang="en-US" sz="1800" b="1" dirty="0"/>
              <a:t> a </a:t>
            </a:r>
            <a:r>
              <a:rPr lang="cs-CZ" sz="1800" b="1" dirty="0"/>
              <a:t>jiných</a:t>
            </a:r>
            <a:r>
              <a:rPr lang="en-US" sz="1800" b="1" dirty="0"/>
              <a:t> </a:t>
            </a:r>
            <a:r>
              <a:rPr lang="cs-CZ" sz="1800" b="1" dirty="0"/>
              <a:t>služeb, spojených </a:t>
            </a:r>
            <a:r>
              <a:rPr lang="en-US" sz="1800" b="1" dirty="0"/>
              <a:t>s </a:t>
            </a:r>
            <a:r>
              <a:rPr lang="cs-CZ" sz="1800" b="1" dirty="0"/>
              <a:t>akutním nebo chronickým toxickým působením přírodních </a:t>
            </a:r>
            <a:r>
              <a:rPr lang="en-US" sz="1800" b="1" dirty="0"/>
              <a:t>a </a:t>
            </a:r>
            <a:r>
              <a:rPr lang="cs-CZ" sz="1800" b="1" dirty="0"/>
              <a:t>syntetických</a:t>
            </a:r>
            <a:r>
              <a:rPr lang="en-US" sz="1800" b="1" dirty="0"/>
              <a:t> </a:t>
            </a:r>
            <a:r>
              <a:rPr lang="cs-CZ" sz="1800" b="1" dirty="0" err="1"/>
              <a:t>chemickýc</a:t>
            </a:r>
            <a:r>
              <a:rPr lang="en-US" sz="1800" b="1" dirty="0"/>
              <a:t>h </a:t>
            </a:r>
            <a:r>
              <a:rPr lang="cs-CZ" sz="1800" b="1" dirty="0"/>
              <a:t>látek na člověka</a:t>
            </a:r>
            <a:r>
              <a:rPr lang="en-US" sz="1800" b="1" dirty="0"/>
              <a:t>, </a:t>
            </a:r>
            <a:r>
              <a:rPr lang="cs-CZ" sz="1800" b="1" dirty="0"/>
              <a:t>jiné živé organismy </a:t>
            </a:r>
            <a:r>
              <a:rPr lang="en-US" sz="1800" b="1" dirty="0"/>
              <a:t>a </a:t>
            </a:r>
            <a:r>
              <a:rPr lang="cs-CZ" sz="1800" b="1" dirty="0"/>
              <a:t>životní prostředí</a:t>
            </a:r>
            <a:r>
              <a:rPr lang="en-US" sz="1800" b="1" dirty="0"/>
              <a:t>. </a:t>
            </a:r>
            <a:endParaRPr lang="cs-CZ" sz="1800" b="1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7" name="Obrázek 6">
            <a:hlinkClick r:id="rId2"/>
            <a:extLst>
              <a:ext uri="{FF2B5EF4-FFF2-40B4-BE49-F238E27FC236}">
                <a16:creationId xmlns:a16="http://schemas.microsoft.com/office/drawing/2014/main" id="{B39380FA-939A-4F5A-9762-0A161ECE2BF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14450"/>
            <a:ext cx="5508813" cy="48955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lačítko akce: Přejít domů 4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49AA4814-0296-485C-AC4C-D1C940415693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CB7A2E97-5ED5-411B-9C7E-DFA2FE6B7BB5}"/>
              </a:ext>
            </a:extLst>
          </p:cNvPr>
          <p:cNvSpPr txBox="1">
            <a:spLocks/>
          </p:cNvSpPr>
          <p:nvPr/>
        </p:nvSpPr>
        <p:spPr>
          <a:xfrm>
            <a:off x="331968" y="-86623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Toxikologické informační středisko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629B8BD8-DF02-44AC-BD2A-94F8931C7990}"/>
              </a:ext>
            </a:extLst>
          </p:cNvPr>
          <p:cNvSpPr txBox="1"/>
          <p:nvPr/>
        </p:nvSpPr>
        <p:spPr>
          <a:xfrm>
            <a:off x="331968" y="3848100"/>
            <a:ext cx="4400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Webové stránky: </a:t>
            </a:r>
            <a:r>
              <a:rPr lang="cs-CZ" dirty="0">
                <a:hlinkClick r:id="rId2"/>
              </a:rPr>
              <a:t>https://www.tis-cz.cz/</a:t>
            </a:r>
            <a:endParaRPr lang="cs-CZ" dirty="0"/>
          </a:p>
          <a:p>
            <a:endParaRPr lang="en-US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D9E0AD86-19E9-45CE-9AB5-57BD59799D61}"/>
              </a:ext>
            </a:extLst>
          </p:cNvPr>
          <p:cNvSpPr txBox="1"/>
          <p:nvPr/>
        </p:nvSpPr>
        <p:spPr>
          <a:xfrm>
            <a:off x="9801225" y="6343650"/>
            <a:ext cx="1873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dirty="0"/>
              <a:t>Zdroj: https://www.tis-cz.cz/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017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délník 20">
            <a:extLst>
              <a:ext uri="{FF2B5EF4-FFF2-40B4-BE49-F238E27FC236}">
                <a16:creationId xmlns:a16="http://schemas.microsoft.com/office/drawing/2014/main" id="{DCF1F7BA-D08B-4A79-BE77-765C3842112D}"/>
              </a:ext>
            </a:extLst>
          </p:cNvPr>
          <p:cNvSpPr/>
          <p:nvPr/>
        </p:nvSpPr>
        <p:spPr>
          <a:xfrm>
            <a:off x="-1" y="1581194"/>
            <a:ext cx="12277725" cy="384715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D0E813C-01C1-4881-86FA-46B47CF2ACB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84342" y="4260100"/>
            <a:ext cx="9428163" cy="223197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                     </a:t>
            </a:r>
            <a:endParaRPr lang="cs-CZ" sz="2000" dirty="0"/>
          </a:p>
          <a:p>
            <a:pPr marL="0" indent="0">
              <a:buNone/>
            </a:pPr>
            <a:r>
              <a:rPr lang="cs-CZ" dirty="0"/>
              <a:t>	         </a:t>
            </a:r>
          </a:p>
          <a:p>
            <a:pPr marL="0" indent="0">
              <a:buNone/>
            </a:pPr>
            <a:r>
              <a:rPr lang="cs-CZ" dirty="0"/>
              <a:t>	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457200" lvl="1" indent="0">
              <a:buNone/>
            </a:pPr>
            <a:endParaRPr lang="cs-CZ" sz="1500" dirty="0"/>
          </a:p>
          <a:p>
            <a:pPr marL="457200" lvl="1" indent="0">
              <a:buNone/>
            </a:pPr>
            <a:endParaRPr lang="cs-CZ" sz="1500" dirty="0"/>
          </a:p>
          <a:p>
            <a:pPr marL="457200" lvl="1" indent="0">
              <a:buNone/>
            </a:pPr>
            <a:endParaRPr lang="cs-CZ" sz="1500" dirty="0"/>
          </a:p>
          <a:p>
            <a:pPr marL="457200" lvl="1" indent="0">
              <a:buNone/>
            </a:pPr>
            <a:endParaRPr lang="cs-CZ" sz="1500" dirty="0"/>
          </a:p>
          <a:p>
            <a:pPr marL="457200" lvl="1" indent="0">
              <a:buNone/>
            </a:pPr>
            <a:endParaRPr lang="cs-CZ" sz="1500" dirty="0"/>
          </a:p>
          <a:p>
            <a:pPr marL="0" indent="0">
              <a:buNone/>
            </a:pPr>
            <a:r>
              <a:rPr lang="cs-CZ" sz="4400" dirty="0"/>
              <a:t>Více o projektu: </a:t>
            </a:r>
            <a:r>
              <a:rPr lang="cs-CZ" sz="4400" dirty="0">
                <a:hlinkClick r:id="rId3"/>
              </a:rPr>
              <a:t>https://echa.europa.eu/documents/10162/17088/ref-6_project_report_en.pdf/bfa9fc69-fdfd-2f52-bf96-5174d7e29cf8?t=1576491964990</a:t>
            </a:r>
            <a:endParaRPr lang="cs-CZ" sz="4400" dirty="0"/>
          </a:p>
          <a:p>
            <a:pPr lvl="1"/>
            <a:endParaRPr lang="cs-CZ" sz="1400" dirty="0"/>
          </a:p>
          <a:p>
            <a:pPr lvl="1"/>
            <a:endParaRPr lang="cs-CZ" sz="1500" dirty="0"/>
          </a:p>
          <a:p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0E090BCD-DC9D-44A6-B27B-B379D3BDDB9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7170" y="1073932"/>
            <a:ext cx="3009860" cy="51748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EF1F055C-87D0-4C23-9D24-709AB2377B93}"/>
              </a:ext>
            </a:extLst>
          </p:cNvPr>
          <p:cNvSpPr txBox="1">
            <a:spLocks/>
          </p:cNvSpPr>
          <p:nvPr/>
        </p:nvSpPr>
        <p:spPr>
          <a:xfrm>
            <a:off x="331968" y="-86623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Jsou však informace o nebezpečnosti správné?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4" name="Skupina 13">
            <a:extLst>
              <a:ext uri="{FF2B5EF4-FFF2-40B4-BE49-F238E27FC236}">
                <a16:creationId xmlns:a16="http://schemas.microsoft.com/office/drawing/2014/main" id="{96A12DA7-9E79-42F0-BEFB-1101025F60BC}"/>
              </a:ext>
            </a:extLst>
          </p:cNvPr>
          <p:cNvGrpSpPr/>
          <p:nvPr/>
        </p:nvGrpSpPr>
        <p:grpSpPr>
          <a:xfrm>
            <a:off x="462850" y="2435145"/>
            <a:ext cx="3626309" cy="881547"/>
            <a:chOff x="510476" y="2398050"/>
            <a:chExt cx="3626309" cy="881547"/>
          </a:xfrm>
        </p:grpSpPr>
        <p:sp>
          <p:nvSpPr>
            <p:cNvPr id="11" name="Obdélník 10">
              <a:extLst>
                <a:ext uri="{FF2B5EF4-FFF2-40B4-BE49-F238E27FC236}">
                  <a16:creationId xmlns:a16="http://schemas.microsoft.com/office/drawing/2014/main" id="{18165B11-398D-46EC-98C7-0A561FFA215F}"/>
                </a:ext>
              </a:extLst>
            </p:cNvPr>
            <p:cNvSpPr/>
            <p:nvPr/>
          </p:nvSpPr>
          <p:spPr>
            <a:xfrm>
              <a:off x="510476" y="2398050"/>
              <a:ext cx="1461199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cs-CZ" sz="440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33</a:t>
              </a:r>
              <a:r>
                <a:rPr lang="cs-CZ" sz="320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%</a:t>
              </a:r>
              <a:endParaRPr lang="cs-CZ" sz="4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9B878B71-D0F5-4C5A-8734-9149584141A1}"/>
                </a:ext>
              </a:extLst>
            </p:cNvPr>
            <p:cNvSpPr txBox="1"/>
            <p:nvPr/>
          </p:nvSpPr>
          <p:spPr>
            <a:xfrm>
              <a:off x="1693621" y="2633266"/>
              <a:ext cx="2443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nesprávně označeno</a:t>
              </a:r>
            </a:p>
            <a:p>
              <a:endParaRPr lang="cs-CZ" dirty="0"/>
            </a:p>
          </p:txBody>
        </p:sp>
      </p:grpSp>
      <p:grpSp>
        <p:nvGrpSpPr>
          <p:cNvPr id="17" name="Skupina 16">
            <a:extLst>
              <a:ext uri="{FF2B5EF4-FFF2-40B4-BE49-F238E27FC236}">
                <a16:creationId xmlns:a16="http://schemas.microsoft.com/office/drawing/2014/main" id="{9B9CBA8B-14BC-421A-8723-2FC31CB3AAE0}"/>
              </a:ext>
            </a:extLst>
          </p:cNvPr>
          <p:cNvGrpSpPr/>
          <p:nvPr/>
        </p:nvGrpSpPr>
        <p:grpSpPr>
          <a:xfrm>
            <a:off x="668011" y="2968103"/>
            <a:ext cx="3487044" cy="874626"/>
            <a:chOff x="1509861" y="3031290"/>
            <a:chExt cx="2675650" cy="874626"/>
          </a:xfrm>
        </p:grpSpPr>
        <p:sp>
          <p:nvSpPr>
            <p:cNvPr id="12" name="Obdélník 11">
              <a:extLst>
                <a:ext uri="{FF2B5EF4-FFF2-40B4-BE49-F238E27FC236}">
                  <a16:creationId xmlns:a16="http://schemas.microsoft.com/office/drawing/2014/main" id="{9BFE7897-9CF7-4CA9-B9DD-8BC99466FC3D}"/>
                </a:ext>
              </a:extLst>
            </p:cNvPr>
            <p:cNvSpPr/>
            <p:nvPr/>
          </p:nvSpPr>
          <p:spPr>
            <a:xfrm>
              <a:off x="1509861" y="3031290"/>
              <a:ext cx="804667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cs-CZ" sz="440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17</a:t>
              </a:r>
              <a:r>
                <a:rPr lang="cs-CZ" sz="320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%</a:t>
              </a:r>
              <a:endParaRPr lang="cs-CZ" sz="5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6" name="TextovéPole 15">
              <a:extLst>
                <a:ext uri="{FF2B5EF4-FFF2-40B4-BE49-F238E27FC236}">
                  <a16:creationId xmlns:a16="http://schemas.microsoft.com/office/drawing/2014/main" id="{433C2430-627A-4CD0-B362-96CA134D3A9D}"/>
                </a:ext>
              </a:extLst>
            </p:cNvPr>
            <p:cNvSpPr txBox="1"/>
            <p:nvPr/>
          </p:nvSpPr>
          <p:spPr>
            <a:xfrm>
              <a:off x="2256698" y="3259585"/>
              <a:ext cx="19288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nesprávně klasifikováno</a:t>
              </a:r>
            </a:p>
          </p:txBody>
        </p:sp>
      </p:grpSp>
      <p:sp>
        <p:nvSpPr>
          <p:cNvPr id="18" name="Řečová bublina: obdélníkový bublinový popisek se zakulacenými rohy 17">
            <a:extLst>
              <a:ext uri="{FF2B5EF4-FFF2-40B4-BE49-F238E27FC236}">
                <a16:creationId xmlns:a16="http://schemas.microsoft.com/office/drawing/2014/main" id="{C19D14F4-30EC-4F2B-B8D2-3FF6A6C2FE3F}"/>
              </a:ext>
            </a:extLst>
          </p:cNvPr>
          <p:cNvSpPr/>
          <p:nvPr/>
        </p:nvSpPr>
        <p:spPr>
          <a:xfrm>
            <a:off x="-95478" y="1094382"/>
            <a:ext cx="5134405" cy="584775"/>
          </a:xfrm>
          <a:prstGeom prst="wedgeRoundRectCallout">
            <a:avLst>
              <a:gd name="adj1" fmla="val 20935"/>
              <a:gd name="adj2" fmla="val 89158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Výsledky EU projektu </a:t>
            </a:r>
            <a:r>
              <a:rPr lang="cs-CZ" b="1" dirty="0" err="1">
                <a:solidFill>
                  <a:schemeClr val="tx1"/>
                </a:solidFill>
              </a:rPr>
              <a:t>Forum</a:t>
            </a:r>
            <a:r>
              <a:rPr lang="cs-CZ" b="1" dirty="0">
                <a:solidFill>
                  <a:schemeClr val="tx1"/>
                </a:solidFill>
              </a:rPr>
              <a:t> REF-6 (</a:t>
            </a:r>
            <a:r>
              <a:rPr lang="cs-CZ" b="1" dirty="0" err="1">
                <a:solidFill>
                  <a:schemeClr val="tx1"/>
                </a:solidFill>
              </a:rPr>
              <a:t>Forum</a:t>
            </a:r>
            <a:r>
              <a:rPr lang="cs-CZ" b="1" dirty="0">
                <a:solidFill>
                  <a:schemeClr val="tx1"/>
                </a:solidFill>
              </a:rPr>
              <a:t>, 2019):</a:t>
            </a:r>
          </a:p>
        </p:txBody>
      </p:sp>
      <p:grpSp>
        <p:nvGrpSpPr>
          <p:cNvPr id="20" name="Skupina 19">
            <a:extLst>
              <a:ext uri="{FF2B5EF4-FFF2-40B4-BE49-F238E27FC236}">
                <a16:creationId xmlns:a16="http://schemas.microsoft.com/office/drawing/2014/main" id="{A4836C15-73D3-460F-ADE3-F942351141C2}"/>
              </a:ext>
            </a:extLst>
          </p:cNvPr>
          <p:cNvGrpSpPr/>
          <p:nvPr/>
        </p:nvGrpSpPr>
        <p:grpSpPr>
          <a:xfrm>
            <a:off x="138999" y="1777121"/>
            <a:ext cx="5652082" cy="923330"/>
            <a:chOff x="186626" y="1652885"/>
            <a:chExt cx="5294756" cy="923330"/>
          </a:xfrm>
        </p:grpSpPr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290CD56D-D5FE-431C-8C59-6EFF8F1A3013}"/>
                </a:ext>
              </a:extLst>
            </p:cNvPr>
            <p:cNvSpPr/>
            <p:nvPr/>
          </p:nvSpPr>
          <p:spPr>
            <a:xfrm>
              <a:off x="186626" y="1652885"/>
              <a:ext cx="158889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cs-CZ" sz="54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3391</a:t>
              </a:r>
            </a:p>
          </p:txBody>
        </p:sp>
        <p:sp>
          <p:nvSpPr>
            <p:cNvPr id="19" name="TextovéPole 18">
              <a:extLst>
                <a:ext uri="{FF2B5EF4-FFF2-40B4-BE49-F238E27FC236}">
                  <a16:creationId xmlns:a16="http://schemas.microsoft.com/office/drawing/2014/main" id="{D89A009B-B029-431E-AD4B-32EBA5A3E956}"/>
                </a:ext>
              </a:extLst>
            </p:cNvPr>
            <p:cNvSpPr txBox="1"/>
            <p:nvPr/>
          </p:nvSpPr>
          <p:spPr>
            <a:xfrm>
              <a:off x="1622129" y="1929594"/>
              <a:ext cx="38592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zkontrolovaných nebezpečných směsí</a:t>
              </a:r>
            </a:p>
          </p:txBody>
        </p:sp>
      </p:grp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66F93C59-D839-4897-B4D3-3A362D5E1ED8}"/>
              </a:ext>
            </a:extLst>
          </p:cNvPr>
          <p:cNvSpPr txBox="1"/>
          <p:nvPr/>
        </p:nvSpPr>
        <p:spPr>
          <a:xfrm>
            <a:off x="1716694" y="4180777"/>
            <a:ext cx="4029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zkontrolovaných bezpečnostních listů</a:t>
            </a: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0FBD8287-C47C-4125-911D-3852CCFAECE3}"/>
              </a:ext>
            </a:extLst>
          </p:cNvPr>
          <p:cNvSpPr/>
          <p:nvPr/>
        </p:nvSpPr>
        <p:spPr>
          <a:xfrm>
            <a:off x="192613" y="3862610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3134</a:t>
            </a:r>
          </a:p>
        </p:txBody>
      </p:sp>
      <p:sp>
        <p:nvSpPr>
          <p:cNvPr id="24" name="TextovéPole 23">
            <a:extLst>
              <a:ext uri="{FF2B5EF4-FFF2-40B4-BE49-F238E27FC236}">
                <a16:creationId xmlns:a16="http://schemas.microsoft.com/office/drawing/2014/main" id="{0B25DD6F-5CD3-45A6-85ED-A6F96CD9AB1F}"/>
              </a:ext>
            </a:extLst>
          </p:cNvPr>
          <p:cNvSpPr txBox="1"/>
          <p:nvPr/>
        </p:nvSpPr>
        <p:spPr>
          <a:xfrm>
            <a:off x="1716694" y="4763186"/>
            <a:ext cx="268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dirty="0"/>
              <a:t>BL vykazovalo nedostatky</a:t>
            </a:r>
            <a:endParaRPr lang="cs-CZ" dirty="0"/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id="{F8730AD2-C32C-4491-8B55-057B3963AE3B}"/>
              </a:ext>
            </a:extLst>
          </p:cNvPr>
          <p:cNvSpPr/>
          <p:nvPr/>
        </p:nvSpPr>
        <p:spPr>
          <a:xfrm>
            <a:off x="708109" y="4520634"/>
            <a:ext cx="10486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44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33</a:t>
            </a:r>
            <a:r>
              <a:rPr lang="cs-CZ" sz="32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%</a:t>
            </a:r>
            <a:endParaRPr lang="cs-CZ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8" name="Grafický objekt 27" descr="Skupinový brainstorming">
            <a:extLst>
              <a:ext uri="{FF2B5EF4-FFF2-40B4-BE49-F238E27FC236}">
                <a16:creationId xmlns:a16="http://schemas.microsoft.com/office/drawing/2014/main" id="{8285D1FE-36B1-470A-ACB1-3D90147E40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21981" y="5575914"/>
            <a:ext cx="719394" cy="719394"/>
          </a:xfrm>
          <a:prstGeom prst="rect">
            <a:avLst/>
          </a:prstGeom>
        </p:spPr>
      </p:pic>
      <p:sp>
        <p:nvSpPr>
          <p:cNvPr id="29" name="TextovéPole 28">
            <a:extLst>
              <a:ext uri="{FF2B5EF4-FFF2-40B4-BE49-F238E27FC236}">
                <a16:creationId xmlns:a16="http://schemas.microsoft.com/office/drawing/2014/main" id="{D663922E-E07C-4650-9E2D-7293F32D175A}"/>
              </a:ext>
            </a:extLst>
          </p:cNvPr>
          <p:cNvSpPr txBox="1"/>
          <p:nvPr/>
        </p:nvSpPr>
        <p:spPr>
          <a:xfrm>
            <a:off x="2661595" y="5804399"/>
            <a:ext cx="3578322" cy="338554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Jak zajistit spolehlivost informací o NL? 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2573159228"/>
      </p:ext>
    </p:extLst>
  </p:cSld>
  <p:clrMapOvr>
    <a:masterClrMapping/>
  </p:clrMapOvr>
  <p:transition spd="slow">
    <p:pull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délník 19">
            <a:extLst>
              <a:ext uri="{FF2B5EF4-FFF2-40B4-BE49-F238E27FC236}">
                <a16:creationId xmlns:a16="http://schemas.microsoft.com/office/drawing/2014/main" id="{B51A8F29-2DC8-4E89-A718-973D4C33E3B6}"/>
              </a:ext>
            </a:extLst>
          </p:cNvPr>
          <p:cNvSpPr/>
          <p:nvPr/>
        </p:nvSpPr>
        <p:spPr>
          <a:xfrm>
            <a:off x="-1" y="1285875"/>
            <a:ext cx="12277725" cy="414247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1F09929-A951-432E-931B-1A3CA1D61892}"/>
              </a:ext>
            </a:extLst>
          </p:cNvPr>
          <p:cNvSpPr txBox="1"/>
          <p:nvPr/>
        </p:nvSpPr>
        <p:spPr>
          <a:xfrm>
            <a:off x="487958" y="1591060"/>
            <a:ext cx="7602358" cy="5093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-9525" algn="just"/>
            <a:r>
              <a:rPr lang="cs-CZ" sz="1600" b="1" dirty="0"/>
              <a:t>Výrobci, dovozci a následní uživatelé by měli vynaložit více úsilí na odvození správné klasifikace nebezpečnosti směsí.</a:t>
            </a:r>
          </a:p>
          <a:p>
            <a:pPr lvl="1" indent="-9525" algn="just"/>
            <a:endParaRPr lang="cs-CZ" sz="1600" dirty="0"/>
          </a:p>
          <a:p>
            <a:pPr lvl="1" algn="just"/>
            <a:r>
              <a:rPr lang="cs-CZ" sz="1600" b="1" dirty="0"/>
              <a:t>Průmysl by se měl snažit zlepšit kvalitu BL.</a:t>
            </a:r>
          </a:p>
          <a:p>
            <a:pPr lvl="1" algn="just"/>
            <a:endParaRPr lang="cs-CZ" sz="1600" dirty="0"/>
          </a:p>
          <a:p>
            <a:pPr lvl="1" algn="just"/>
            <a:r>
              <a:rPr lang="cs-CZ" sz="1600" b="1" dirty="0"/>
              <a:t>Zlepšit komunikaci a spolupráci v dodavatelském řetězci.</a:t>
            </a:r>
          </a:p>
          <a:p>
            <a:pPr lvl="1" algn="just"/>
            <a:endParaRPr lang="cs-CZ" sz="1600" dirty="0"/>
          </a:p>
          <a:p>
            <a:pPr lvl="1" algn="just"/>
            <a:r>
              <a:rPr lang="cs-CZ" sz="1600" b="1" dirty="0"/>
              <a:t>Zvýšit úroveň znalostí v oblasti klasifikace a označování směsí – školení a informační kampaně.</a:t>
            </a:r>
          </a:p>
          <a:p>
            <a:pPr lvl="1" algn="just"/>
            <a:endParaRPr lang="cs-CZ" sz="1600" dirty="0"/>
          </a:p>
          <a:p>
            <a:pPr lvl="1" algn="just"/>
            <a:r>
              <a:rPr lang="cs-CZ" sz="1600" b="1" dirty="0"/>
              <a:t>Pravidelné kontroly za účelem monitorování plnění požadavků na klasifikaci a balení směsí. </a:t>
            </a:r>
          </a:p>
          <a:p>
            <a:pPr lvl="1" algn="just"/>
            <a:endParaRPr lang="cs-CZ" sz="1600" dirty="0"/>
          </a:p>
          <a:p>
            <a:pPr lvl="1" algn="just"/>
            <a:r>
              <a:rPr lang="cs-CZ" sz="1600" b="1" dirty="0"/>
              <a:t>U chemických látek vyskytujících se na pracovišti zkontrolovat údaje na štítku a v bezpečnostním listu.</a:t>
            </a:r>
          </a:p>
          <a:p>
            <a:pPr lvl="1"/>
            <a:endParaRPr lang="cs-CZ" sz="1500" dirty="0"/>
          </a:p>
          <a:p>
            <a:pPr lvl="1"/>
            <a:endParaRPr lang="cs-CZ" sz="1500" dirty="0"/>
          </a:p>
          <a:p>
            <a:pPr lvl="1"/>
            <a:endParaRPr lang="cs-CZ" sz="1500" dirty="0"/>
          </a:p>
          <a:p>
            <a:pPr marL="0" indent="0">
              <a:buNone/>
            </a:pPr>
            <a:r>
              <a:rPr lang="pl-PL" sz="1600" dirty="0"/>
              <a:t>Tipy, jak posoudit spolehlivost informací o klasifikaci látky</a:t>
            </a:r>
            <a:r>
              <a:rPr lang="cs-CZ" sz="1600" dirty="0"/>
              <a:t>: </a:t>
            </a:r>
            <a:r>
              <a:rPr lang="cs-CZ" sz="1200" dirty="0">
                <a:hlinkClick r:id="rId2"/>
              </a:rPr>
              <a:t>https://echa.europa.eu/documents/10162/713618/tips_users_chemicals_workplace_cs.pdf/93492137-0ce0-4f73-9dd4-ac7f9b668c08?t=1462889395873</a:t>
            </a:r>
            <a:endParaRPr lang="cs-CZ" sz="12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5C020DD-AB1A-4FB3-8815-35ED18C62AD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523" y="992155"/>
            <a:ext cx="3245777" cy="4703795"/>
          </a:xfrm>
          <a:prstGeom prst="rect">
            <a:avLst/>
          </a:prstGeom>
        </p:spPr>
      </p:pic>
      <p:sp>
        <p:nvSpPr>
          <p:cNvPr id="5" name="Nadpis 1">
            <a:extLst>
              <a:ext uri="{FF2B5EF4-FFF2-40B4-BE49-F238E27FC236}">
                <a16:creationId xmlns:a16="http://schemas.microsoft.com/office/drawing/2014/main" id="{9FEE3639-ADB7-4138-9827-3E09A5D0AB40}"/>
              </a:ext>
            </a:extLst>
          </p:cNvPr>
          <p:cNvSpPr txBox="1">
            <a:spLocks/>
          </p:cNvSpPr>
          <p:nvPr/>
        </p:nvSpPr>
        <p:spPr>
          <a:xfrm>
            <a:off x="393700" y="30852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zajistit spolehlivost informací o NL? (</a:t>
            </a:r>
            <a:r>
              <a:rPr lang="cs-CZ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Forum</a:t>
            </a: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2019)</a:t>
            </a:r>
          </a:p>
        </p:txBody>
      </p:sp>
      <p:pic>
        <p:nvPicPr>
          <p:cNvPr id="7" name="Grafický objekt 6" descr="Pruhový graf se vzestupným trendem se souvislou výplní">
            <a:extLst>
              <a:ext uri="{FF2B5EF4-FFF2-40B4-BE49-F238E27FC236}">
                <a16:creationId xmlns:a16="http://schemas.microsoft.com/office/drawing/2014/main" id="{5D827E48-BB40-4563-ABE9-23BE9B6ACB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0527" y="2238264"/>
            <a:ext cx="492413" cy="492413"/>
          </a:xfrm>
          <a:prstGeom prst="rect">
            <a:avLst/>
          </a:prstGeom>
        </p:spPr>
      </p:pic>
      <p:pic>
        <p:nvPicPr>
          <p:cNvPr id="11" name="Grafický objekt 10" descr="Osoba s nápadem se souvislou výplní">
            <a:extLst>
              <a:ext uri="{FF2B5EF4-FFF2-40B4-BE49-F238E27FC236}">
                <a16:creationId xmlns:a16="http://schemas.microsoft.com/office/drawing/2014/main" id="{DC37A251-BEEB-49ED-A084-74062505FB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1354" y="2772113"/>
            <a:ext cx="582320" cy="582320"/>
          </a:xfrm>
          <a:prstGeom prst="rect">
            <a:avLst/>
          </a:prstGeom>
        </p:spPr>
      </p:pic>
      <p:pic>
        <p:nvPicPr>
          <p:cNvPr id="13" name="Grafický objekt 12" descr="Zasedací místnost se souvislou výplní">
            <a:extLst>
              <a:ext uri="{FF2B5EF4-FFF2-40B4-BE49-F238E27FC236}">
                <a16:creationId xmlns:a16="http://schemas.microsoft.com/office/drawing/2014/main" id="{8C1B3E1F-F9CB-4F83-9711-945A072A1E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67494" y="3993415"/>
            <a:ext cx="666180" cy="666180"/>
          </a:xfrm>
          <a:prstGeom prst="rect">
            <a:avLst/>
          </a:prstGeom>
        </p:spPr>
      </p:pic>
      <p:pic>
        <p:nvPicPr>
          <p:cNvPr id="15" name="Grafický objekt 14" descr="Kontrolní seznam se souvislou výplní">
            <a:extLst>
              <a:ext uri="{FF2B5EF4-FFF2-40B4-BE49-F238E27FC236}">
                <a16:creationId xmlns:a16="http://schemas.microsoft.com/office/drawing/2014/main" id="{B123DCF0-2EEE-4217-B653-03E1F5B4EDA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67494" y="4659595"/>
            <a:ext cx="666180" cy="666180"/>
          </a:xfrm>
          <a:prstGeom prst="rect">
            <a:avLst/>
          </a:prstGeom>
        </p:spPr>
      </p:pic>
      <p:pic>
        <p:nvPicPr>
          <p:cNvPr id="17" name="Grafický objekt 16" descr="Třída se souvislou výplní">
            <a:extLst>
              <a:ext uri="{FF2B5EF4-FFF2-40B4-BE49-F238E27FC236}">
                <a16:creationId xmlns:a16="http://schemas.microsoft.com/office/drawing/2014/main" id="{EFECEEBF-177D-4D6B-BF7B-E1627BBBF43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17212" y="3368671"/>
            <a:ext cx="583308" cy="583308"/>
          </a:xfrm>
          <a:prstGeom prst="rect">
            <a:avLst/>
          </a:prstGeom>
        </p:spPr>
      </p:pic>
      <p:pic>
        <p:nvPicPr>
          <p:cNvPr id="19" name="Grafický objekt 18" descr="Hodnocení zákazníka se souvislou výplní">
            <a:extLst>
              <a:ext uri="{FF2B5EF4-FFF2-40B4-BE49-F238E27FC236}">
                <a16:creationId xmlns:a16="http://schemas.microsoft.com/office/drawing/2014/main" id="{FB30FC93-D900-4E12-8679-7EEF202EF2E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67948" y="1658300"/>
            <a:ext cx="565726" cy="56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323541"/>
      </p:ext>
    </p:extLst>
  </p:cSld>
  <p:clrMapOvr>
    <a:masterClrMapping/>
  </p:clrMapOvr>
  <p:transition spd="slow">
    <p:push dir="u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A96279E3-16B5-48CC-B496-0880BE2C771E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01670" y="508000"/>
            <a:ext cx="1219200" cy="51012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27EE654B-1908-4E9A-AA06-7A05C7C76683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90286" y="2329543"/>
            <a:ext cx="2438400" cy="2438400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BCC94B75-70EB-4E46-A6D9-FA6B3A3FB8F4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200400" y="2571750"/>
            <a:ext cx="8483600" cy="1714500"/>
          </a:xfrm>
          <a:prstGeom prst="rect">
            <a:avLst/>
          </a:prstGeom>
          <a:noFill/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3600" b="1" dirty="0">
                <a:solidFill>
                  <a:srgbClr val="5B5B5B"/>
                </a:solidFill>
              </a:rPr>
              <a:t>Co jste se na přednášce dozvěděli?</a:t>
            </a:r>
            <a:endParaRPr lang="en-US" sz="3600" b="1" dirty="0">
              <a:solidFill>
                <a:srgbClr val="5B5B5B"/>
              </a:solidFill>
            </a:endParaRP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EC377C87-9A67-4E0B-A5E8-475997783025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200400" y="6096000"/>
            <a:ext cx="8737600" cy="510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00" b="1">
                <a:solidFill>
                  <a:srgbClr val="5B5B5B"/>
                </a:solidFill>
              </a:rPr>
              <a:t>ⓘ</a:t>
            </a:r>
            <a:r>
              <a:rPr lang="en-US" sz="1400">
                <a:solidFill>
                  <a:srgbClr val="5B5B5B"/>
                </a:solidFill>
              </a:rPr>
              <a:t> Start presenting to display the poll results on this slide.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144443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C1D235-4D09-4A1F-BAE8-5D28EE74660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6849" y="517525"/>
            <a:ext cx="11798300" cy="1022350"/>
          </a:xfrm>
        </p:spPr>
        <p:txBody>
          <a:bodyPr/>
          <a:lstStyle/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KVÍZ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34B4C38-2DCE-4451-B845-EDC7FD1AE26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6849" y="1924056"/>
            <a:ext cx="11798300" cy="715962"/>
          </a:xfrm>
        </p:spPr>
        <p:txBody>
          <a:bodyPr/>
          <a:lstStyle/>
          <a:p>
            <a:pPr marL="0" indent="0" algn="ctr">
              <a:buNone/>
            </a:pPr>
            <a:r>
              <a:rPr lang="cs-CZ" b="1" dirty="0"/>
              <a:t>Ověř si své znalosti – nebezpečné vlastnosti látek</a:t>
            </a:r>
            <a:endParaRPr lang="en-US" b="1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24D6F5F-C43B-43D0-86C2-7018B70C8B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backgroundMark x1="71513" y1="54572" x2="71513" y2="54572"/>
                      </a14:backgroundRemoval>
                    </a14:imgEffect>
                    <a14:imgEffect>
                      <a14:artisticLineDrawing/>
                    </a14:imgEffect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54980" y="2459043"/>
            <a:ext cx="5282040" cy="351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1707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BB79669D-B430-482D-8EF5-A9DA9BACDF15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01670" y="508000"/>
            <a:ext cx="1219200" cy="51012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E30150A6-9284-4C86-96CF-A49F8C8638F7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08000" y="2209800"/>
            <a:ext cx="2438400" cy="2438400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8D905DF9-B4DF-442E-83E7-A9D97A546E9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200400" y="2571750"/>
            <a:ext cx="8483600" cy="1714500"/>
          </a:xfrm>
          <a:prstGeom prst="rect">
            <a:avLst/>
          </a:prstGeom>
          <a:noFill/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3600" b="1" dirty="0">
                <a:solidFill>
                  <a:srgbClr val="5B5B5B"/>
                </a:solidFill>
              </a:rPr>
              <a:t>Které</a:t>
            </a:r>
            <a:r>
              <a:rPr lang="en-US" sz="3600" b="1" dirty="0">
                <a:solidFill>
                  <a:srgbClr val="5B5B5B"/>
                </a:solidFill>
              </a:rPr>
              <a:t> </a:t>
            </a:r>
            <a:r>
              <a:rPr lang="cs-CZ" sz="3600" b="1" dirty="0">
                <a:solidFill>
                  <a:srgbClr val="5B5B5B"/>
                </a:solidFill>
              </a:rPr>
              <a:t>prvky</a:t>
            </a:r>
            <a:r>
              <a:rPr lang="en-US" sz="3600" b="1" dirty="0">
                <a:solidFill>
                  <a:srgbClr val="5B5B5B"/>
                </a:solidFill>
              </a:rPr>
              <a:t> se </a:t>
            </a:r>
            <a:r>
              <a:rPr lang="cs-CZ" sz="3600" b="1" dirty="0">
                <a:solidFill>
                  <a:srgbClr val="5B5B5B"/>
                </a:solidFill>
              </a:rPr>
              <a:t>používají</a:t>
            </a:r>
            <a:r>
              <a:rPr lang="en-US" sz="3600" b="1" dirty="0">
                <a:solidFill>
                  <a:srgbClr val="5B5B5B"/>
                </a:solidFill>
              </a:rPr>
              <a:t> pro </a:t>
            </a:r>
            <a:r>
              <a:rPr lang="cs-CZ" sz="3600" b="1" dirty="0">
                <a:solidFill>
                  <a:srgbClr val="5B5B5B"/>
                </a:solidFill>
              </a:rPr>
              <a:t>vyjádření</a:t>
            </a:r>
            <a:r>
              <a:rPr lang="en-US" sz="3600" b="1" dirty="0">
                <a:solidFill>
                  <a:srgbClr val="5B5B5B"/>
                </a:solidFill>
              </a:rPr>
              <a:t> </a:t>
            </a:r>
            <a:r>
              <a:rPr lang="en-US" sz="3600" b="1" dirty="0" err="1">
                <a:solidFill>
                  <a:srgbClr val="5B5B5B"/>
                </a:solidFill>
              </a:rPr>
              <a:t>klasif</a:t>
            </a:r>
            <a:r>
              <a:rPr lang="cs-CZ" sz="3600" b="1" dirty="0">
                <a:solidFill>
                  <a:srgbClr val="5B5B5B"/>
                </a:solidFill>
              </a:rPr>
              <a:t>i</a:t>
            </a:r>
            <a:r>
              <a:rPr lang="en-US" sz="3600" b="1" dirty="0" err="1">
                <a:solidFill>
                  <a:srgbClr val="5B5B5B"/>
                </a:solidFill>
              </a:rPr>
              <a:t>kace</a:t>
            </a:r>
            <a:r>
              <a:rPr lang="cs-CZ" sz="3600" b="1" dirty="0">
                <a:solidFill>
                  <a:srgbClr val="5B5B5B"/>
                </a:solidFill>
              </a:rPr>
              <a:t> nebezpečných látek/směsí</a:t>
            </a:r>
            <a:r>
              <a:rPr lang="en-US" sz="3600" b="1" dirty="0">
                <a:solidFill>
                  <a:srgbClr val="5B5B5B"/>
                </a:solidFill>
              </a:rPr>
              <a:t>?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2882C6EF-CF72-4846-ACEF-7DF88A94E99C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200400" y="6096000"/>
            <a:ext cx="8737600" cy="510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00" b="1">
                <a:solidFill>
                  <a:srgbClr val="5B5B5B"/>
                </a:solidFill>
              </a:rPr>
              <a:t>ⓘ</a:t>
            </a:r>
            <a:r>
              <a:rPr lang="en-US" sz="1400">
                <a:solidFill>
                  <a:srgbClr val="5B5B5B"/>
                </a:solidFill>
              </a:rPr>
              <a:t> Start presenting to display the poll results on this slide.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868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9" grpId="3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328DE3B2-4781-42C7-8299-DBE30E9EA517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01670" y="508000"/>
            <a:ext cx="1219200" cy="51012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5E3D143B-1704-4328-BD62-419DD6649563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08000" y="2209800"/>
            <a:ext cx="2438400" cy="2438400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A0766EA9-90BB-459C-91ED-0C59F70DF274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200400" y="2571750"/>
            <a:ext cx="8483600" cy="1714500"/>
          </a:xfrm>
          <a:prstGeom prst="rect">
            <a:avLst/>
          </a:prstGeom>
          <a:noFill/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>
                <a:solidFill>
                  <a:srgbClr val="5B5B5B"/>
                </a:solidFill>
              </a:rPr>
              <a:t>Specifickou rizikovost látky označují: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51D0110F-9ACD-4AB4-ADA1-2B88E240C19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200400" y="6096000"/>
            <a:ext cx="8737600" cy="510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00" b="1">
                <a:solidFill>
                  <a:srgbClr val="5B5B5B"/>
                </a:solidFill>
              </a:rPr>
              <a:t>ⓘ</a:t>
            </a:r>
            <a:r>
              <a:rPr lang="en-US" sz="1400">
                <a:solidFill>
                  <a:srgbClr val="5B5B5B"/>
                </a:solidFill>
              </a:rPr>
              <a:t> Start presenting to display the poll results on this slide.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5964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782E9A-7DBA-4D73-B690-005114FCF4D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6850" y="0"/>
            <a:ext cx="11798300" cy="1022350"/>
          </a:xfrm>
        </p:spPr>
        <p:txBody>
          <a:bodyPr/>
          <a:lstStyle/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Klasifikace nebezpečných látek a směsí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D868846-5BC5-48DA-B548-B5F96CDA452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11790" y="994568"/>
            <a:ext cx="11556936" cy="423465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cs-CZ" sz="1900" dirty="0"/>
              <a:t>Povinnost výrobců, dovozců a následných uživatelů klasifikovat látky/směsi před uvedením na trh stanovená nařízením CLP. </a:t>
            </a:r>
          </a:p>
          <a:p>
            <a:pPr marL="0" indent="0" algn="just">
              <a:lnSpc>
                <a:spcPct val="120000"/>
              </a:lnSpc>
              <a:spcBef>
                <a:spcPts val="500"/>
              </a:spcBef>
              <a:buNone/>
            </a:pPr>
            <a:r>
              <a:rPr lang="cs-CZ" sz="1900" dirty="0"/>
              <a:t>Klasifikace např. ukazuje, zda mají chemické látky schopnost vyvolat rakovinu, dráždit oči, ničit životní prostředí, explodovat apod.</a:t>
            </a:r>
          </a:p>
          <a:p>
            <a:pPr marL="0" indent="0" algn="just">
              <a:buNone/>
            </a:pPr>
            <a:endParaRPr lang="cs-CZ" sz="1900" dirty="0"/>
          </a:p>
          <a:p>
            <a:pPr marL="0" indent="0" algn="just">
              <a:buNone/>
            </a:pPr>
            <a:r>
              <a:rPr lang="cs-CZ" sz="1900" b="1" dirty="0"/>
              <a:t>MOŽNOSTI KLASIFIKACE:</a:t>
            </a:r>
          </a:p>
          <a:p>
            <a:pPr marL="0" indent="0" algn="just">
              <a:buNone/>
            </a:pPr>
            <a:r>
              <a:rPr lang="cs-CZ" sz="1900" dirty="0">
                <a:solidFill>
                  <a:schemeClr val="accent1"/>
                </a:solidFill>
              </a:rPr>
              <a:t>VLASTNÍ</a:t>
            </a:r>
            <a:r>
              <a:rPr lang="cs-CZ" sz="1900" dirty="0"/>
              <a:t> nebo </a:t>
            </a:r>
            <a:r>
              <a:rPr lang="cs-CZ" sz="1900" dirty="0">
                <a:solidFill>
                  <a:schemeClr val="accent1"/>
                </a:solidFill>
              </a:rPr>
              <a:t>HARMONIZOVANÁ</a:t>
            </a:r>
            <a:r>
              <a:rPr lang="cs-CZ" sz="1900" dirty="0"/>
              <a:t> (příloha VI Nařízení CLP – </a:t>
            </a:r>
            <a:r>
              <a:rPr lang="cs-CZ" sz="1900" dirty="0">
                <a:hlinkClick r:id="rId3" action="ppaction://hlinksldjump"/>
              </a:rPr>
              <a:t>viz obrázek</a:t>
            </a:r>
            <a:r>
              <a:rPr lang="cs-CZ" sz="1900" dirty="0"/>
              <a:t>).</a:t>
            </a:r>
          </a:p>
          <a:p>
            <a:pPr marL="0" indent="0" algn="just">
              <a:buNone/>
            </a:pPr>
            <a:endParaRPr lang="cs-CZ" sz="1900" dirty="0"/>
          </a:p>
          <a:p>
            <a:pPr marL="0" indent="0" algn="just">
              <a:buNone/>
            </a:pPr>
            <a:r>
              <a:rPr lang="cs-CZ" sz="1900" b="1" dirty="0"/>
              <a:t>SYSTÉM KLASIFIKACE:</a:t>
            </a:r>
          </a:p>
          <a:p>
            <a:pPr lvl="0">
              <a:buNone/>
            </a:pPr>
            <a:r>
              <a:rPr lang="cs-CZ" sz="1900" dirty="0">
                <a:solidFill>
                  <a:schemeClr val="accent1"/>
                </a:solidFill>
              </a:rPr>
              <a:t>Kód třídy nebezpečnosti,</a:t>
            </a:r>
            <a:endParaRPr lang="en-US" sz="1900" dirty="0">
              <a:solidFill>
                <a:schemeClr val="accent1"/>
              </a:solidFill>
            </a:endParaRPr>
          </a:p>
          <a:p>
            <a:pPr lvl="0">
              <a:buNone/>
            </a:pPr>
            <a:r>
              <a:rPr lang="cs-CZ" sz="1900" dirty="0">
                <a:solidFill>
                  <a:schemeClr val="accent1"/>
                </a:solidFill>
              </a:rPr>
              <a:t>kategorie nebezpečnosti,</a:t>
            </a:r>
            <a:endParaRPr lang="en-US" sz="1900" dirty="0">
              <a:solidFill>
                <a:schemeClr val="accent1"/>
              </a:solidFill>
            </a:endParaRPr>
          </a:p>
          <a:p>
            <a:pPr lvl="0">
              <a:buNone/>
            </a:pPr>
            <a:r>
              <a:rPr lang="cs-CZ" sz="1900" dirty="0">
                <a:solidFill>
                  <a:schemeClr val="accent1"/>
                </a:solidFill>
              </a:rPr>
              <a:t>H- věta</a:t>
            </a:r>
            <a:r>
              <a:rPr lang="cs-CZ" sz="1900" dirty="0"/>
              <a:t> (</a:t>
            </a:r>
            <a:r>
              <a:rPr lang="cs-CZ" sz="1900" dirty="0">
                <a:hlinkClick r:id="rId4" action="ppaction://hlinksldjump"/>
              </a:rPr>
              <a:t>struktura H-vět</a:t>
            </a:r>
            <a:r>
              <a:rPr lang="cs-CZ" sz="1900" dirty="0"/>
              <a:t>).</a:t>
            </a:r>
            <a:endParaRPr lang="en-US" sz="1900" dirty="0"/>
          </a:p>
          <a:p>
            <a:pPr marL="0" indent="0" algn="just">
              <a:buNone/>
            </a:pPr>
            <a:endParaRPr lang="cs-CZ" sz="1900" dirty="0"/>
          </a:p>
          <a:p>
            <a:pPr marL="0" indent="0" algn="just">
              <a:buNone/>
            </a:pPr>
            <a:r>
              <a:rPr lang="cs-CZ" sz="1900" dirty="0"/>
              <a:t>Příklad klasifikace: </a:t>
            </a:r>
            <a:r>
              <a:rPr lang="pt-BR" sz="1900" dirty="0"/>
              <a:t>Flam. Liq. 1</a:t>
            </a:r>
            <a:r>
              <a:rPr lang="cs-CZ" sz="1900" dirty="0"/>
              <a:t>, H224</a:t>
            </a:r>
            <a:endParaRPr lang="en-US" sz="1900" dirty="0"/>
          </a:p>
          <a:p>
            <a:pPr marL="0" indent="0" algn="just">
              <a:buNone/>
            </a:pPr>
            <a:endParaRPr lang="cs-CZ" sz="1800" dirty="0"/>
          </a:p>
          <a:p>
            <a:pPr marL="0" indent="0" algn="just">
              <a:buNone/>
            </a:pPr>
            <a:endParaRPr lang="en-US" sz="1800" dirty="0"/>
          </a:p>
          <a:p>
            <a:pPr marL="0" indent="0" algn="just">
              <a:buNone/>
            </a:pPr>
            <a:endParaRPr lang="cs-CZ" sz="1800" dirty="0"/>
          </a:p>
          <a:p>
            <a:pPr algn="ctr"/>
            <a:endParaRPr lang="cs-CZ" sz="1800" dirty="0"/>
          </a:p>
          <a:p>
            <a:pPr algn="just"/>
            <a:endParaRPr lang="en-US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ABE5B362-0648-4573-9126-44F19DCC7E57}"/>
              </a:ext>
            </a:extLst>
          </p:cNvPr>
          <p:cNvSpPr txBox="1"/>
          <p:nvPr/>
        </p:nvSpPr>
        <p:spPr>
          <a:xfrm>
            <a:off x="8666993" y="3271688"/>
            <a:ext cx="2637474" cy="830997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Pokud má látka harmonizovanou klasifikaci, musí být použita!</a:t>
            </a:r>
            <a:endParaRPr lang="en-US" sz="1600" b="1" dirty="0"/>
          </a:p>
        </p:txBody>
      </p:sp>
      <p:pic>
        <p:nvPicPr>
          <p:cNvPr id="8" name="Grafický objekt 7" descr="Žárovka a ozubené kolečko se souvislou výplní">
            <a:extLst>
              <a:ext uri="{FF2B5EF4-FFF2-40B4-BE49-F238E27FC236}">
                <a16:creationId xmlns:a16="http://schemas.microsoft.com/office/drawing/2014/main" id="{93CCCE11-4D7B-4B09-9104-ABAA5E9CFC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636043" y="4522046"/>
            <a:ext cx="699374" cy="699374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4E2C43B0-EC42-42E5-8D43-4885AC699FE6}"/>
              </a:ext>
            </a:extLst>
          </p:cNvPr>
          <p:cNvSpPr/>
          <p:nvPr/>
        </p:nvSpPr>
        <p:spPr>
          <a:xfrm>
            <a:off x="-156804" y="5428454"/>
            <a:ext cx="8281630" cy="79533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C01A4C0E-96ED-426E-9A57-1C4B40679561}"/>
              </a:ext>
            </a:extLst>
          </p:cNvPr>
          <p:cNvSpPr txBox="1"/>
          <p:nvPr/>
        </p:nvSpPr>
        <p:spPr>
          <a:xfrm>
            <a:off x="57943" y="5504857"/>
            <a:ext cx="8066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dirty="0"/>
              <a:t>Vlastní klasifikace </a:t>
            </a:r>
            <a:r>
              <a:rPr lang="cs-CZ" dirty="0"/>
              <a:t>- proces identifikace nebezpečnosti látky nebo směsi a porovnání informací o nebezpečnosti s kritérii, která jsou stanovena v nařízení CLP.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87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EF48F791-4577-47C1-B8EB-F45B8EE8B0CE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01670" y="508000"/>
            <a:ext cx="1219200" cy="51012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D6E0AE98-3B61-45AA-818C-23EC37C7F6FE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08000" y="2209800"/>
            <a:ext cx="2438400" cy="2438400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B1136BB7-D323-4A7B-BFD4-053819A276D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200400" y="2571750"/>
            <a:ext cx="8483600" cy="1714500"/>
          </a:xfrm>
          <a:prstGeom prst="rect">
            <a:avLst/>
          </a:prstGeom>
          <a:noFill/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rgbClr val="5B5B5B"/>
                </a:solidFill>
              </a:rPr>
              <a:t>Co </a:t>
            </a:r>
            <a:r>
              <a:rPr lang="cs-CZ" sz="3600" b="1" dirty="0">
                <a:solidFill>
                  <a:srgbClr val="5B5B5B"/>
                </a:solidFill>
              </a:rPr>
              <a:t>znamená zkratka </a:t>
            </a:r>
            <a:r>
              <a:rPr lang="en-US" sz="3600" b="1" dirty="0">
                <a:solidFill>
                  <a:srgbClr val="5B5B5B"/>
                </a:solidFill>
              </a:rPr>
              <a:t>„CAS“ ?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0D6C8D1D-6313-4DA1-A8FD-38CB5178109C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200400" y="6096000"/>
            <a:ext cx="8737600" cy="510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00" b="1">
                <a:solidFill>
                  <a:srgbClr val="5B5B5B"/>
                </a:solidFill>
              </a:rPr>
              <a:t>ⓘ</a:t>
            </a:r>
            <a:r>
              <a:rPr lang="en-US" sz="1400">
                <a:solidFill>
                  <a:srgbClr val="5B5B5B"/>
                </a:solidFill>
              </a:rPr>
              <a:t> Start presenting to display the poll results on this slide.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551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31031E9A-3293-413B-AC7B-01BA463EA3BB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01670" y="508000"/>
            <a:ext cx="1219200" cy="51012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3F051FC4-B218-4018-8613-EA266AFA6FDB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08000" y="2209800"/>
            <a:ext cx="2438400" cy="2438400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0236CF30-93B8-4077-98E1-AB86D8130420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200400" y="2571750"/>
            <a:ext cx="8483600" cy="1714500"/>
          </a:xfrm>
          <a:prstGeom prst="rect">
            <a:avLst/>
          </a:prstGeom>
          <a:noFill/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>
                <a:solidFill>
                  <a:srgbClr val="5B5B5B"/>
                </a:solidFill>
              </a:rPr>
              <a:t>Nebezpečná chemická látka z pohledu CLP není látka: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6D34512F-F65B-4218-A598-317AB863831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200400" y="6096000"/>
            <a:ext cx="8737600" cy="510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00" b="1">
                <a:solidFill>
                  <a:srgbClr val="5B5B5B"/>
                </a:solidFill>
              </a:rPr>
              <a:t>ⓘ</a:t>
            </a:r>
            <a:r>
              <a:rPr lang="en-US" sz="1400">
                <a:solidFill>
                  <a:srgbClr val="5B5B5B"/>
                </a:solidFill>
              </a:rPr>
              <a:t> Start presenting to display the poll results on this slide.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177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8AC6F1C3-4D48-4C69-8026-4A68767AFAFB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01670" y="508000"/>
            <a:ext cx="1219200" cy="51012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97228227-07E5-48F3-8942-9C8DB695DCD3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08000" y="2209800"/>
            <a:ext cx="2438400" cy="2438400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1ADB246A-991F-4E0C-A3A0-428B4EC2ED2B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200400" y="2571750"/>
            <a:ext cx="8483600" cy="1714500"/>
          </a:xfrm>
          <a:prstGeom prst="rect">
            <a:avLst/>
          </a:prstGeom>
          <a:noFill/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>
                <a:solidFill>
                  <a:srgbClr val="5B5B5B"/>
                </a:solidFill>
              </a:rPr>
              <a:t>„Hořlavou kapalinou“ se rozumí kapalina s bodem vzplanutí: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BB0F95DD-E873-498C-A79E-845504A8F934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200400" y="6096000"/>
            <a:ext cx="8737600" cy="510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00" b="1">
                <a:solidFill>
                  <a:srgbClr val="5B5B5B"/>
                </a:solidFill>
              </a:rPr>
              <a:t>ⓘ</a:t>
            </a:r>
            <a:r>
              <a:rPr lang="en-US" sz="1400">
                <a:solidFill>
                  <a:srgbClr val="5B5B5B"/>
                </a:solidFill>
              </a:rPr>
              <a:t> Start presenting to display the poll results on this slide.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754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1CCEC58E-4CC9-4F28-8EAB-E290123D5360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01670" y="508000"/>
            <a:ext cx="1219200" cy="51012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8D81B6C9-BD6B-4E67-9E58-FF6C4711CD22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08000" y="2209800"/>
            <a:ext cx="2438400" cy="2438400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96E580EA-5A6C-4009-A708-12EA912002F4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200400" y="2571750"/>
            <a:ext cx="8483600" cy="1714500"/>
          </a:xfrm>
          <a:prstGeom prst="rect">
            <a:avLst/>
          </a:prstGeom>
          <a:noFill/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3600" b="1">
                <a:solidFill>
                  <a:srgbClr val="5B5B5B"/>
                </a:solidFill>
              </a:rPr>
              <a:t>Výstražný symbol nebezpečnosti je:</a:t>
            </a:r>
            <a:endParaRPr lang="en-US" sz="3600" b="1" dirty="0">
              <a:solidFill>
                <a:srgbClr val="5B5B5B"/>
              </a:solidFill>
            </a:endParaRP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A082E3E5-1F51-4170-948B-FAE9E85A661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200400" y="6096000"/>
            <a:ext cx="8737600" cy="510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00" b="1">
                <a:solidFill>
                  <a:srgbClr val="5B5B5B"/>
                </a:solidFill>
              </a:rPr>
              <a:t>ⓘ</a:t>
            </a:r>
            <a:r>
              <a:rPr lang="en-US" sz="1400">
                <a:solidFill>
                  <a:srgbClr val="5B5B5B"/>
                </a:solidFill>
              </a:rPr>
              <a:t> Start presenting to display the poll results on this slide.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4490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F9BB86E7-C0D8-46E7-9591-54A847B94DFF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01670" y="508000"/>
            <a:ext cx="1219200" cy="51012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D654E97-F94D-4726-9A02-789CC1CBAD9D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08000" y="2209800"/>
            <a:ext cx="2438400" cy="2438400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9B6D6075-9DD8-4F6B-A82A-5BDB52641C31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200400" y="2571750"/>
            <a:ext cx="8483600" cy="1714500"/>
          </a:xfrm>
          <a:prstGeom prst="rect">
            <a:avLst/>
          </a:prstGeom>
          <a:noFill/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>
                <a:solidFill>
                  <a:srgbClr val="5B5B5B"/>
                </a:solidFill>
              </a:rPr>
              <a:t>Jakou nebezpečnou vlastnost značí symbol vykřičník (GHS07)?         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A4F87A1A-63BF-4EB6-A8DE-844390C1BA0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200400" y="6096000"/>
            <a:ext cx="8737600" cy="510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00" b="1">
                <a:solidFill>
                  <a:srgbClr val="5B5B5B"/>
                </a:solidFill>
              </a:rPr>
              <a:t>ⓘ</a:t>
            </a:r>
            <a:r>
              <a:rPr lang="en-US" sz="1400">
                <a:solidFill>
                  <a:srgbClr val="5B5B5B"/>
                </a:solidFill>
              </a:rPr>
              <a:t> Start presenting to display the poll results on this slide.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736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EF6BDC88-12A5-47F7-BC92-863AFC63105B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01670" y="508000"/>
            <a:ext cx="1219200" cy="51012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EFD9BAD3-D66B-423C-B894-FCDF1CF4507B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08000" y="2209800"/>
            <a:ext cx="2438400" cy="2438400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24791087-D143-46F2-BCD7-0F1B1E1D4760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200400" y="2571750"/>
            <a:ext cx="8483600" cy="1714500"/>
          </a:xfrm>
          <a:prstGeom prst="rect">
            <a:avLst/>
          </a:prstGeom>
          <a:noFill/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>
                <a:solidFill>
                  <a:srgbClr val="5B5B5B"/>
                </a:solidFill>
              </a:rPr>
              <a:t>Ve kterém oddíle bezpečnostního listu jsou k nalezení informace o nebezpečnosti látky?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ABFDE921-58F5-43E2-A6C2-ABFD9810262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200400" y="6096000"/>
            <a:ext cx="8737600" cy="510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00" b="1">
                <a:solidFill>
                  <a:srgbClr val="5B5B5B"/>
                </a:solidFill>
              </a:rPr>
              <a:t>ⓘ</a:t>
            </a:r>
            <a:r>
              <a:rPr lang="en-US" sz="1400">
                <a:solidFill>
                  <a:srgbClr val="5B5B5B"/>
                </a:solidFill>
              </a:rPr>
              <a:t> Start presenting to display the poll results on this slide.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376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02341B-C868-49D8-B429-62B1A9EDA60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6850" y="142875"/>
            <a:ext cx="11798300" cy="1022350"/>
          </a:xfrm>
        </p:spPr>
        <p:txBody>
          <a:bodyPr/>
          <a:lstStyle/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Použité zdroje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C010446-1AB8-4168-8B9A-1B58AD54673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6850" y="1441450"/>
            <a:ext cx="11798300" cy="362585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300" dirty="0"/>
              <a:t>European chemicals agency, 2019. </a:t>
            </a:r>
            <a:r>
              <a:rPr lang="en-US" sz="2300" i="1" dirty="0"/>
              <a:t>Forum, REF-6 PROJECT REPORT, Classification and labelling of mixtures</a:t>
            </a:r>
            <a:r>
              <a:rPr lang="cs-CZ" sz="2300" i="1" dirty="0"/>
              <a:t>. </a:t>
            </a:r>
            <a:r>
              <a:rPr lang="cs-CZ" sz="2300" dirty="0"/>
              <a:t>O</a:t>
            </a:r>
            <a:r>
              <a:rPr lang="en-US" sz="2300" dirty="0" err="1"/>
              <a:t>nline</a:t>
            </a:r>
            <a:r>
              <a:rPr lang="en-US" sz="2300" dirty="0"/>
              <a:t>.</a:t>
            </a:r>
            <a:r>
              <a:rPr lang="cs-CZ" sz="2300" dirty="0"/>
              <a:t> </a:t>
            </a:r>
            <a:r>
              <a:rPr lang="en-US" sz="2300" dirty="0"/>
              <a:t>Dostupné z: </a:t>
            </a:r>
            <a:r>
              <a:rPr lang="en-US" sz="2300" dirty="0">
                <a:hlinkClick r:id="rId2"/>
              </a:rPr>
              <a:t>https://echa.europa.eu/documents/10162/17088/ref-6_project_report_en.pdf/bfa9fc69-fdfd-2f52-bf96-5174d7e29cf8?t=1576491964990</a:t>
            </a:r>
            <a:r>
              <a:rPr lang="cs-CZ" sz="2300" dirty="0"/>
              <a:t>. </a:t>
            </a:r>
            <a:r>
              <a:rPr lang="en-US" sz="2300" dirty="0"/>
              <a:t>[cit. 2023-09-14]</a:t>
            </a:r>
            <a:r>
              <a:rPr lang="cs-CZ" sz="2300" dirty="0"/>
              <a:t>.</a:t>
            </a:r>
          </a:p>
          <a:p>
            <a:pPr marL="0" indent="0">
              <a:buNone/>
            </a:pPr>
            <a:r>
              <a:rPr lang="cs-CZ" sz="2300" dirty="0"/>
              <a:t>Evropská agentura pro chemické látky, 2016. </a:t>
            </a:r>
            <a:r>
              <a:rPr lang="cs-CZ" sz="2300" i="1" dirty="0"/>
              <a:t>Tipy pro uživatele chemických látek na pracovi</a:t>
            </a:r>
            <a:r>
              <a:rPr lang="cs-CZ" sz="2300" dirty="0"/>
              <a:t>šti. Online. Dostupné z: </a:t>
            </a:r>
            <a:r>
              <a:rPr lang="cs-CZ" sz="2300" dirty="0">
                <a:hlinkClick r:id="rId3"/>
              </a:rPr>
              <a:t>https://echa.europa.eu/</a:t>
            </a:r>
            <a:r>
              <a:rPr lang="cs-CZ" sz="2300" dirty="0" err="1">
                <a:hlinkClick r:id="rId3"/>
              </a:rPr>
              <a:t>documents</a:t>
            </a:r>
            <a:r>
              <a:rPr lang="cs-CZ" sz="2300" dirty="0">
                <a:hlinkClick r:id="rId3"/>
              </a:rPr>
              <a:t>/10162/713618/tips_users_chemicals_workplace_cs.pdf/93492137-0ce0-4f73-9dd4-ac7f9b668c08?t=1462889395873https://echa.europa.eu/</a:t>
            </a:r>
            <a:r>
              <a:rPr lang="cs-CZ" sz="2300" dirty="0" err="1">
                <a:hlinkClick r:id="rId3"/>
              </a:rPr>
              <a:t>documents</a:t>
            </a:r>
            <a:r>
              <a:rPr lang="cs-CZ" sz="2300" dirty="0">
                <a:hlinkClick r:id="rId3"/>
              </a:rPr>
              <a:t>/10162/2741157/registration_statistics_en.pdf/58c2d7bd-2173-4cb9-eb3b-a6bc14a6754b?t=1686750748164</a:t>
            </a:r>
            <a:r>
              <a:rPr lang="cs-CZ" sz="2300" dirty="0"/>
              <a:t>. [cit. 2023-09-14]. </a:t>
            </a:r>
          </a:p>
          <a:p>
            <a:pPr marL="0" indent="0">
              <a:buNone/>
            </a:pPr>
            <a:r>
              <a:rPr lang="cs-CZ" sz="2300" i="1" dirty="0" err="1"/>
              <a:t>Chemicals</a:t>
            </a:r>
            <a:r>
              <a:rPr lang="cs-CZ" sz="2300" i="1" dirty="0"/>
              <a:t> </a:t>
            </a:r>
            <a:r>
              <a:rPr lang="cs-CZ" sz="2300" i="1" dirty="0" err="1"/>
              <a:t>production</a:t>
            </a:r>
            <a:r>
              <a:rPr lang="cs-CZ" sz="2300" i="1" dirty="0"/>
              <a:t> and </a:t>
            </a:r>
            <a:r>
              <a:rPr lang="cs-CZ" sz="2300" i="1" dirty="0" err="1"/>
              <a:t>consumption</a:t>
            </a:r>
            <a:r>
              <a:rPr lang="cs-CZ" sz="2300" i="1" dirty="0"/>
              <a:t> </a:t>
            </a:r>
            <a:r>
              <a:rPr lang="cs-CZ" sz="2300" i="1" dirty="0" err="1"/>
              <a:t>statistics</a:t>
            </a:r>
            <a:r>
              <a:rPr lang="cs-CZ" sz="2300" dirty="0"/>
              <a:t>, 2023. Online. </a:t>
            </a:r>
            <a:r>
              <a:rPr lang="cs-CZ" sz="2300" dirty="0" err="1"/>
              <a:t>Eurostat</a:t>
            </a:r>
            <a:r>
              <a:rPr lang="cs-CZ" sz="2300" dirty="0"/>
              <a:t>. Dostupné z: </a:t>
            </a:r>
            <a:r>
              <a:rPr lang="cs-CZ" sz="2300" dirty="0">
                <a:hlinkClick r:id="rId4"/>
              </a:rPr>
              <a:t>https://ec.europa.eu/</a:t>
            </a:r>
            <a:r>
              <a:rPr lang="cs-CZ" sz="2300" dirty="0" err="1">
                <a:hlinkClick r:id="rId4"/>
              </a:rPr>
              <a:t>eurostat</a:t>
            </a:r>
            <a:r>
              <a:rPr lang="cs-CZ" sz="2300" dirty="0">
                <a:hlinkClick r:id="rId4"/>
              </a:rPr>
              <a:t>/</a:t>
            </a:r>
            <a:r>
              <a:rPr lang="cs-CZ" sz="2300" dirty="0" err="1">
                <a:hlinkClick r:id="rId4"/>
              </a:rPr>
              <a:t>statistics-explained</a:t>
            </a:r>
            <a:r>
              <a:rPr lang="cs-CZ" sz="2300" dirty="0">
                <a:hlinkClick r:id="rId4"/>
              </a:rPr>
              <a:t>/</a:t>
            </a:r>
            <a:r>
              <a:rPr lang="cs-CZ" sz="2300" dirty="0" err="1">
                <a:hlinkClick r:id="rId4"/>
              </a:rPr>
              <a:t>index.php?title</a:t>
            </a:r>
            <a:r>
              <a:rPr lang="cs-CZ" sz="2300" dirty="0">
                <a:hlinkClick r:id="rId4"/>
              </a:rPr>
              <a:t>=Chemicals_production_and_consumption_statistics#Total_production_of_chemicals</a:t>
            </a:r>
            <a:r>
              <a:rPr lang="cs-CZ" sz="2300" dirty="0"/>
              <a:t>. [cit. 2023-09-12]. </a:t>
            </a:r>
          </a:p>
          <a:p>
            <a:pPr marL="0" indent="0">
              <a:buNone/>
            </a:pPr>
            <a:r>
              <a:rPr lang="en-US" sz="2300" dirty="0"/>
              <a:t>Nařízení </a:t>
            </a:r>
            <a:r>
              <a:rPr lang="en-US" sz="2300" dirty="0" err="1"/>
              <a:t>Evropského</a:t>
            </a:r>
            <a:r>
              <a:rPr lang="en-US" sz="2300" dirty="0"/>
              <a:t> </a:t>
            </a:r>
            <a:r>
              <a:rPr lang="en-US" sz="2300" dirty="0" err="1"/>
              <a:t>parlamentu</a:t>
            </a:r>
            <a:r>
              <a:rPr lang="en-US" sz="2300" dirty="0"/>
              <a:t> a Rady (ES) č. 1272/2008 ze </a:t>
            </a:r>
            <a:r>
              <a:rPr lang="en-US" sz="2300" dirty="0" err="1"/>
              <a:t>dne</a:t>
            </a:r>
            <a:r>
              <a:rPr lang="en-US" sz="2300" dirty="0"/>
              <a:t> 16. </a:t>
            </a:r>
            <a:r>
              <a:rPr lang="en-US" sz="2300" dirty="0" err="1"/>
              <a:t>prosince</a:t>
            </a:r>
            <a:r>
              <a:rPr lang="en-US" sz="2300" dirty="0"/>
              <a:t> 2008 o </a:t>
            </a:r>
            <a:r>
              <a:rPr lang="en-US" sz="2300" dirty="0" err="1"/>
              <a:t>klasifikaci</a:t>
            </a:r>
            <a:r>
              <a:rPr lang="en-US" sz="2300" dirty="0"/>
              <a:t>, </a:t>
            </a:r>
            <a:r>
              <a:rPr lang="en-US" sz="2300" dirty="0" err="1"/>
              <a:t>označování</a:t>
            </a:r>
            <a:r>
              <a:rPr lang="en-US" sz="2300" dirty="0"/>
              <a:t> a </a:t>
            </a:r>
            <a:r>
              <a:rPr lang="en-US" sz="2300" dirty="0" err="1"/>
              <a:t>balení</a:t>
            </a:r>
            <a:r>
              <a:rPr lang="en-US" sz="2300" dirty="0"/>
              <a:t> </a:t>
            </a:r>
            <a:r>
              <a:rPr lang="en-US" sz="2300" dirty="0" err="1"/>
              <a:t>látek</a:t>
            </a:r>
            <a:r>
              <a:rPr lang="en-US" sz="2300" dirty="0"/>
              <a:t> a </a:t>
            </a:r>
            <a:r>
              <a:rPr lang="en-US" sz="2300" dirty="0" err="1"/>
              <a:t>směsí</a:t>
            </a:r>
            <a:r>
              <a:rPr lang="en-US" sz="2300" dirty="0"/>
              <a:t> a o </a:t>
            </a:r>
            <a:r>
              <a:rPr lang="en-US" sz="2300" dirty="0" err="1"/>
              <a:t>změně</a:t>
            </a:r>
            <a:r>
              <a:rPr lang="en-US" sz="2300" dirty="0"/>
              <a:t> a </a:t>
            </a:r>
            <a:r>
              <a:rPr lang="en-US" sz="2300" dirty="0" err="1"/>
              <a:t>zrušení</a:t>
            </a:r>
            <a:r>
              <a:rPr lang="en-US" sz="2300" dirty="0"/>
              <a:t> </a:t>
            </a:r>
            <a:r>
              <a:rPr lang="en-US" sz="2300" dirty="0" err="1"/>
              <a:t>směrnic</a:t>
            </a:r>
            <a:r>
              <a:rPr lang="en-US" sz="2300" dirty="0"/>
              <a:t> č. 67/548/EHS, č. 1999/45/ES a o </a:t>
            </a:r>
            <a:r>
              <a:rPr lang="en-US" sz="2300" dirty="0" err="1"/>
              <a:t>změně</a:t>
            </a:r>
            <a:r>
              <a:rPr lang="en-US" sz="2300" dirty="0"/>
              <a:t> </a:t>
            </a:r>
            <a:r>
              <a:rPr lang="en-US" sz="2300" dirty="0" err="1"/>
              <a:t>nařízení</a:t>
            </a:r>
            <a:r>
              <a:rPr lang="en-US" sz="2300" dirty="0"/>
              <a:t> ES č. 1907/2006 (CLP)</a:t>
            </a:r>
            <a:r>
              <a:rPr lang="cs-CZ" sz="2300" dirty="0"/>
              <a:t>, 2008. In: </a:t>
            </a:r>
            <a:r>
              <a:rPr lang="en-US" sz="2300" i="1" dirty="0" err="1"/>
              <a:t>Úřední</a:t>
            </a:r>
            <a:r>
              <a:rPr lang="en-US" sz="2300" i="1" dirty="0"/>
              <a:t> </a:t>
            </a:r>
            <a:r>
              <a:rPr lang="en-US" sz="2300" i="1" dirty="0" err="1"/>
              <a:t>věstník</a:t>
            </a:r>
            <a:r>
              <a:rPr lang="en-US" sz="2300" i="1" dirty="0"/>
              <a:t> </a:t>
            </a:r>
            <a:r>
              <a:rPr lang="en-US" sz="2300" i="1" dirty="0" err="1"/>
              <a:t>Evropské</a:t>
            </a:r>
            <a:r>
              <a:rPr lang="en-US" sz="2300" i="1" dirty="0"/>
              <a:t> </a:t>
            </a:r>
            <a:r>
              <a:rPr lang="en-US" sz="2300" i="1" dirty="0" err="1"/>
              <a:t>unie</a:t>
            </a:r>
            <a:r>
              <a:rPr lang="en-US" sz="2300" dirty="0"/>
              <a:t>. 353/1. </a:t>
            </a:r>
          </a:p>
          <a:p>
            <a:pPr marL="0" indent="0">
              <a:buNone/>
            </a:pPr>
            <a:r>
              <a:rPr lang="it-IT" sz="2300" i="1" dirty="0"/>
              <a:t>Nové třídy nebezpečnosti pro rok 2023</a:t>
            </a:r>
            <a:r>
              <a:rPr lang="cs-CZ" sz="2300" dirty="0"/>
              <a:t>, bez data. Online. </a:t>
            </a:r>
            <a:r>
              <a:rPr lang="cs-CZ" sz="2300" dirty="0" err="1"/>
              <a:t>European</a:t>
            </a:r>
            <a:r>
              <a:rPr lang="cs-CZ" sz="2300" dirty="0"/>
              <a:t> </a:t>
            </a:r>
            <a:r>
              <a:rPr lang="cs-CZ" sz="2300" dirty="0" err="1"/>
              <a:t>chemicals</a:t>
            </a:r>
            <a:r>
              <a:rPr lang="cs-CZ" sz="2300" dirty="0"/>
              <a:t> </a:t>
            </a:r>
            <a:r>
              <a:rPr lang="cs-CZ" sz="2300" dirty="0" err="1"/>
              <a:t>agency</a:t>
            </a:r>
            <a:r>
              <a:rPr lang="cs-CZ" sz="2300" dirty="0"/>
              <a:t>. Dostupné z: </a:t>
            </a:r>
            <a:r>
              <a:rPr lang="en-US" sz="2300" dirty="0">
                <a:hlinkClick r:id="rId5"/>
              </a:rPr>
              <a:t>https://echa.europa.eu/cs/new-hazard-classes-2023</a:t>
            </a:r>
            <a:r>
              <a:rPr lang="cs-CZ" sz="2300" dirty="0"/>
              <a:t>. [cit. 2023-09-12]. </a:t>
            </a:r>
          </a:p>
          <a:p>
            <a:pPr marL="0" indent="0">
              <a:buNone/>
            </a:pPr>
            <a:r>
              <a:rPr lang="cs-CZ" sz="2300" dirty="0"/>
              <a:t>SKŘÍŽOVSKÁ, Michaela a SVOBODOVÁ, Zuzana, 2021. </a:t>
            </a:r>
            <a:r>
              <a:rPr lang="cs-CZ" sz="2300" i="1" dirty="0"/>
              <a:t>Nebezpečné látky a materiály</a:t>
            </a:r>
            <a:r>
              <a:rPr lang="cs-CZ" sz="2300" dirty="0"/>
              <a:t>. Učební text. Ostrava: VŠB - Technická univerzita Ostrava, Fakulta bezpečnostního inženýrství.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819216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6E180E26-79DE-4606-8A9E-288C68BFFC3C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01670" y="508000"/>
            <a:ext cx="1219200" cy="51012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E58FD6CA-44E1-405D-ADCF-4F3915FF2361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08000" y="2209800"/>
            <a:ext cx="2438400" cy="2438400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E451F556-0CDD-436B-9D30-EE237DDA3172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200400" y="2571750"/>
            <a:ext cx="8483600" cy="1714500"/>
          </a:xfrm>
          <a:prstGeom prst="rect">
            <a:avLst/>
          </a:prstGeom>
          <a:noFill/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>
                <a:solidFill>
                  <a:srgbClr val="5B5B5B"/>
                </a:solidFill>
              </a:rPr>
              <a:t>Dotazy k přednášce?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E3F07442-F81B-4D99-AD74-9AAEF59143A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200400" y="6096000"/>
            <a:ext cx="8737600" cy="510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00" b="1">
                <a:solidFill>
                  <a:srgbClr val="5B5B5B"/>
                </a:solidFill>
              </a:rPr>
              <a:t>ⓘ</a:t>
            </a:r>
            <a:r>
              <a:rPr lang="en-US" sz="1400">
                <a:solidFill>
                  <a:srgbClr val="5B5B5B"/>
                </a:solidFill>
              </a:rPr>
              <a:t> Start presenting to display the poll results on this slide.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700895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2800" b="1" dirty="0">
                <a:solidFill>
                  <a:srgbClr val="00A499"/>
                </a:solidFill>
                <a:latin typeface="Calibri Bold" panose="020F0702030404030204" pitchFamily="34" charset="0"/>
                <a:cs typeface="Calibri Bold" panose="020F0702030404030204" pitchFamily="34" charset="0"/>
              </a:rPr>
              <a:t>Děkuji za pozornost</a:t>
            </a:r>
            <a:r>
              <a:rPr lang="en-GB" dirty="0"/>
              <a:t>​</a:t>
            </a:r>
            <a:endParaRPr lang="en-GB" sz="2800" b="0" i="0" dirty="0">
              <a:effectLst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40FE10-322F-D8A5-A53D-E2C7CB3BA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006" y="5011926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4815824" y="3728782"/>
            <a:ext cx="2811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michaela.skrizovska@vsb.cz</a:t>
            </a:r>
          </a:p>
          <a:p>
            <a:pPr algn="ctr"/>
            <a:r>
              <a:rPr lang="cs-CZ" dirty="0"/>
              <a:t>hana.veznikova@vsb.cz</a:t>
            </a:r>
            <a:endParaRPr lang="en-CZ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D45DE812-4AFE-4237-896B-F8958AF0DE7E}"/>
              </a:ext>
            </a:extLst>
          </p:cNvPr>
          <p:cNvSpPr txBox="1"/>
          <p:nvPr/>
        </p:nvSpPr>
        <p:spPr>
          <a:xfrm>
            <a:off x="3428999" y="6173888"/>
            <a:ext cx="52753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GB" sz="1400" dirty="0" err="1">
                <a:solidFill>
                  <a:srgbClr val="00A499"/>
                </a:solidFill>
              </a:rPr>
              <a:t>Transformace</a:t>
            </a:r>
            <a:r>
              <a:rPr lang="en-GB" sz="1400" dirty="0">
                <a:solidFill>
                  <a:srgbClr val="00A499"/>
                </a:solidFill>
              </a:rPr>
              <a:t> </a:t>
            </a:r>
            <a:r>
              <a:rPr lang="en-GB" sz="1400" dirty="0" err="1">
                <a:solidFill>
                  <a:srgbClr val="00A499"/>
                </a:solidFill>
              </a:rPr>
              <a:t>formy</a:t>
            </a:r>
            <a:r>
              <a:rPr lang="en-GB" sz="1400" dirty="0">
                <a:solidFill>
                  <a:srgbClr val="00A499"/>
                </a:solidFill>
              </a:rPr>
              <a:t> a </a:t>
            </a:r>
            <a:r>
              <a:rPr lang="en-GB" sz="1400" dirty="0" err="1">
                <a:solidFill>
                  <a:srgbClr val="00A499"/>
                </a:solidFill>
              </a:rPr>
              <a:t>obsahu</a:t>
            </a:r>
            <a:r>
              <a:rPr lang="en-GB" sz="1400" dirty="0">
                <a:solidFill>
                  <a:srgbClr val="00A499"/>
                </a:solidFill>
              </a:rPr>
              <a:t> </a:t>
            </a:r>
            <a:r>
              <a:rPr lang="en-GB" sz="1400" dirty="0" err="1">
                <a:solidFill>
                  <a:srgbClr val="00A499"/>
                </a:solidFill>
              </a:rPr>
              <a:t>vysokoškolského</a:t>
            </a:r>
            <a:r>
              <a:rPr lang="en-GB" sz="1400" dirty="0">
                <a:solidFill>
                  <a:srgbClr val="00A499"/>
                </a:solidFill>
              </a:rPr>
              <a:t> </a:t>
            </a:r>
            <a:r>
              <a:rPr lang="en-GB" sz="1400" dirty="0" err="1">
                <a:solidFill>
                  <a:srgbClr val="00A499"/>
                </a:solidFill>
              </a:rPr>
              <a:t>vzdělávání</a:t>
            </a:r>
            <a:r>
              <a:rPr lang="en-GB" sz="1400" dirty="0">
                <a:solidFill>
                  <a:srgbClr val="00A499"/>
                </a:solidFill>
              </a:rPr>
              <a:t> </a:t>
            </a:r>
            <a:r>
              <a:rPr lang="en-GB" sz="1400" dirty="0" err="1">
                <a:solidFill>
                  <a:srgbClr val="00A499"/>
                </a:solidFill>
              </a:rPr>
              <a:t>na</a:t>
            </a:r>
            <a:r>
              <a:rPr lang="en-GB" sz="1400" dirty="0">
                <a:solidFill>
                  <a:srgbClr val="00A499"/>
                </a:solidFill>
              </a:rPr>
              <a:t> VŠB-TUO</a:t>
            </a:r>
            <a:r>
              <a:rPr lang="en-US" sz="1400" dirty="0">
                <a:solidFill>
                  <a:srgbClr val="00A499"/>
                </a:solidFill>
              </a:rPr>
              <a:t>​</a:t>
            </a:r>
          </a:p>
          <a:p>
            <a:pPr algn="ctr" fontAlgn="base"/>
            <a:r>
              <a:rPr lang="en-GB" sz="1200" dirty="0"/>
              <a:t>NPO_VŠB-TUO_MSMT-16605/2022</a:t>
            </a:r>
            <a:r>
              <a:rPr lang="en-US" dirty="0"/>
              <a:t>​</a:t>
            </a:r>
          </a:p>
          <a:p>
            <a:pPr algn="ctr"/>
            <a:endParaRPr lang="en-US" dirty="0"/>
          </a:p>
        </p:txBody>
      </p:sp>
      <p:grpSp>
        <p:nvGrpSpPr>
          <p:cNvPr id="7" name="Group 18">
            <a:extLst>
              <a:ext uri="{FF2B5EF4-FFF2-40B4-BE49-F238E27FC236}">
                <a16:creationId xmlns:a16="http://schemas.microsoft.com/office/drawing/2014/main" id="{FA249AA5-9AD0-4548-B2B5-275DDBA30725}"/>
              </a:ext>
            </a:extLst>
          </p:cNvPr>
          <p:cNvGrpSpPr/>
          <p:nvPr/>
        </p:nvGrpSpPr>
        <p:grpSpPr>
          <a:xfrm>
            <a:off x="9875074" y="6183976"/>
            <a:ext cx="904628" cy="389889"/>
            <a:chOff x="0" y="0"/>
            <a:chExt cx="1556425" cy="731982"/>
          </a:xfrm>
        </p:grpSpPr>
        <p:pic>
          <p:nvPicPr>
            <p:cNvPr id="8" name="Picture 6">
              <a:extLst>
                <a:ext uri="{FF2B5EF4-FFF2-40B4-BE49-F238E27FC236}">
                  <a16:creationId xmlns:a16="http://schemas.microsoft.com/office/drawing/2014/main" id="{B8AA0103-44C7-40F5-A2DE-D48ACD7769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711200" cy="711200"/>
            </a:xfrm>
            <a:prstGeom prst="rect">
              <a:avLst/>
            </a:prstGeom>
          </p:spPr>
        </p:pic>
        <p:pic>
          <p:nvPicPr>
            <p:cNvPr id="9" name="Picture 14">
              <a:hlinkClick r:id="rId5"/>
              <a:extLst>
                <a:ext uri="{FF2B5EF4-FFF2-40B4-BE49-F238E27FC236}">
                  <a16:creationId xmlns:a16="http://schemas.microsoft.com/office/drawing/2014/main" id="{9AB1E18B-E718-4909-8962-2E6FA8A61D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5225" y="20782"/>
              <a:ext cx="711200" cy="71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83196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4000">
        <p15:prstTrans prst="curtains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lačítko akce: Přejít domů 2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0AF5C527-A369-48C4-9D25-EC606FCD8A3E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2" name="Skupina 11">
            <a:extLst>
              <a:ext uri="{FF2B5EF4-FFF2-40B4-BE49-F238E27FC236}">
                <a16:creationId xmlns:a16="http://schemas.microsoft.com/office/drawing/2014/main" id="{D2F44639-E891-4A08-B781-0B3DCDAA95FF}"/>
              </a:ext>
            </a:extLst>
          </p:cNvPr>
          <p:cNvGrpSpPr/>
          <p:nvPr/>
        </p:nvGrpSpPr>
        <p:grpSpPr>
          <a:xfrm>
            <a:off x="2237971" y="1750040"/>
            <a:ext cx="7716057" cy="4141125"/>
            <a:chOff x="1284449" y="1723751"/>
            <a:chExt cx="7716057" cy="4141125"/>
          </a:xfrm>
        </p:grpSpPr>
        <p:sp>
          <p:nvSpPr>
            <p:cNvPr id="4" name="Obdélník 3">
              <a:extLst>
                <a:ext uri="{FF2B5EF4-FFF2-40B4-BE49-F238E27FC236}">
                  <a16:creationId xmlns:a16="http://schemas.microsoft.com/office/drawing/2014/main" id="{0C98DC85-2BD6-482F-887C-CA3CB17ECF4B}"/>
                </a:ext>
              </a:extLst>
            </p:cNvPr>
            <p:cNvSpPr/>
            <p:nvPr/>
          </p:nvSpPr>
          <p:spPr>
            <a:xfrm>
              <a:off x="1284449" y="1723751"/>
              <a:ext cx="201529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cs-CZ" sz="5400" b="1" cap="none" spc="0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</a:effectLst>
                </a:rPr>
                <a:t>H x y z</a:t>
              </a:r>
            </a:p>
          </p:txBody>
        </p:sp>
        <p:sp>
          <p:nvSpPr>
            <p:cNvPr id="5" name="Šipka: ohnutá nahoru 4">
              <a:extLst>
                <a:ext uri="{FF2B5EF4-FFF2-40B4-BE49-F238E27FC236}">
                  <a16:creationId xmlns:a16="http://schemas.microsoft.com/office/drawing/2014/main" id="{A7D9CA4C-1318-4033-A4EE-6D473B5A8EDD}"/>
                </a:ext>
              </a:extLst>
            </p:cNvPr>
            <p:cNvSpPr/>
            <p:nvPr/>
          </p:nvSpPr>
          <p:spPr>
            <a:xfrm rot="5400000">
              <a:off x="1239774" y="2947524"/>
              <a:ext cx="3150108" cy="2526791"/>
            </a:xfrm>
            <a:prstGeom prst="bentUpArrow">
              <a:avLst>
                <a:gd name="adj1" fmla="val 4109"/>
                <a:gd name="adj2" fmla="val 6164"/>
                <a:gd name="adj3" fmla="val 11972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" name="Šipka: ohnutá nahoru 5">
              <a:extLst>
                <a:ext uri="{FF2B5EF4-FFF2-40B4-BE49-F238E27FC236}">
                  <a16:creationId xmlns:a16="http://schemas.microsoft.com/office/drawing/2014/main" id="{20F8C9DE-D67E-441B-8720-6671181719F1}"/>
                </a:ext>
              </a:extLst>
            </p:cNvPr>
            <p:cNvSpPr/>
            <p:nvPr/>
          </p:nvSpPr>
          <p:spPr>
            <a:xfrm rot="5400000">
              <a:off x="2174418" y="2549324"/>
              <a:ext cx="1817265" cy="1990344"/>
            </a:xfrm>
            <a:prstGeom prst="bentUpArrow">
              <a:avLst>
                <a:gd name="adj1" fmla="val 5618"/>
                <a:gd name="adj2" fmla="val 8154"/>
                <a:gd name="adj3" fmla="val 16501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" name="Šipka: ohnutá nahoru 6">
              <a:extLst>
                <a:ext uri="{FF2B5EF4-FFF2-40B4-BE49-F238E27FC236}">
                  <a16:creationId xmlns:a16="http://schemas.microsoft.com/office/drawing/2014/main" id="{83BBADE8-0164-4E7C-9353-DAB7953AF900}"/>
                </a:ext>
              </a:extLst>
            </p:cNvPr>
            <p:cNvSpPr/>
            <p:nvPr/>
          </p:nvSpPr>
          <p:spPr>
            <a:xfrm rot="5400000">
              <a:off x="2819769" y="2630921"/>
              <a:ext cx="1253511" cy="1263397"/>
            </a:xfrm>
            <a:prstGeom prst="bentUpArrow">
              <a:avLst>
                <a:gd name="adj1" fmla="val 6347"/>
                <a:gd name="adj2" fmla="val 11437"/>
                <a:gd name="adj3" fmla="val 22337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057551D2-1938-4630-A5DF-950DE176C68D}"/>
                </a:ext>
              </a:extLst>
            </p:cNvPr>
            <p:cNvSpPr txBox="1"/>
            <p:nvPr/>
          </p:nvSpPr>
          <p:spPr>
            <a:xfrm>
              <a:off x="4297680" y="5495544"/>
              <a:ext cx="17125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/>
                <a:t>Označení H-věty</a:t>
              </a:r>
            </a:p>
          </p:txBody>
        </p:sp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26683E20-87F0-4DE2-ADC6-64C799096945}"/>
                </a:ext>
              </a:extLst>
            </p:cNvPr>
            <p:cNvSpPr txBox="1"/>
            <p:nvPr/>
          </p:nvSpPr>
          <p:spPr>
            <a:xfrm>
              <a:off x="4297680" y="4123944"/>
              <a:ext cx="470282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/>
                <a:t>Skupina: 	</a:t>
              </a:r>
              <a:r>
                <a:rPr lang="cs-CZ" dirty="0">
                  <a:solidFill>
                    <a:srgbClr val="FF0000"/>
                  </a:solidFill>
                </a:rPr>
                <a:t>2 = fyzikální nebezpečnost</a:t>
              </a:r>
            </a:p>
            <a:p>
              <a:r>
                <a:rPr lang="cs-CZ" dirty="0"/>
                <a:t>	</a:t>
              </a:r>
              <a:r>
                <a:rPr lang="cs-CZ" dirty="0">
                  <a:solidFill>
                    <a:srgbClr val="00B0F0"/>
                  </a:solidFill>
                </a:rPr>
                <a:t>3 = nebezpečnost pro zdraví</a:t>
              </a:r>
            </a:p>
            <a:p>
              <a:r>
                <a:rPr lang="cs-CZ" dirty="0"/>
                <a:t>	</a:t>
              </a:r>
              <a:r>
                <a:rPr lang="cs-CZ" dirty="0">
                  <a:solidFill>
                    <a:srgbClr val="92D050"/>
                  </a:solidFill>
                </a:rPr>
                <a:t>4 = nebezpečnost pro životní prostředí</a:t>
              </a:r>
            </a:p>
          </p:txBody>
        </p:sp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id="{DC7224E6-689E-43B3-84DE-C84492FF75C0}"/>
                </a:ext>
              </a:extLst>
            </p:cNvPr>
            <p:cNvSpPr txBox="1"/>
            <p:nvPr/>
          </p:nvSpPr>
          <p:spPr>
            <a:xfrm>
              <a:off x="4297680" y="3524643"/>
              <a:ext cx="25765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/>
                <a:t>Pořadové číslo (01, 02, …)</a:t>
              </a:r>
            </a:p>
          </p:txBody>
        </p:sp>
      </p:grpSp>
      <p:sp>
        <p:nvSpPr>
          <p:cNvPr id="11" name="Nadpis 1">
            <a:extLst>
              <a:ext uri="{FF2B5EF4-FFF2-40B4-BE49-F238E27FC236}">
                <a16:creationId xmlns:a16="http://schemas.microsoft.com/office/drawing/2014/main" id="{8EFB7B35-E0CE-419A-B32C-29EBC914F458}"/>
              </a:ext>
            </a:extLst>
          </p:cNvPr>
          <p:cNvSpPr txBox="1">
            <a:spLocks/>
          </p:cNvSpPr>
          <p:nvPr/>
        </p:nvSpPr>
        <p:spPr>
          <a:xfrm>
            <a:off x="196850" y="0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Struktura H-vět podle nařízení CLP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270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D264EF55-5C4F-4F67-9D3C-2F6135D7CE0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589" y="1628775"/>
            <a:ext cx="9099803" cy="4789146"/>
          </a:xfrm>
          <a:prstGeom prst="rect">
            <a:avLst/>
          </a:prstGeom>
        </p:spPr>
      </p:pic>
      <p:sp>
        <p:nvSpPr>
          <p:cNvPr id="6" name="Tlačítko akce: Přejít domů 5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D0183DD4-5843-456C-80B7-4942472D7C6C}"/>
              </a:ext>
            </a:extLst>
          </p:cNvPr>
          <p:cNvSpPr/>
          <p:nvPr/>
        </p:nvSpPr>
        <p:spPr>
          <a:xfrm>
            <a:off x="11170025" y="161365"/>
            <a:ext cx="869576" cy="815788"/>
          </a:xfrm>
          <a:prstGeom prst="actionButtonHo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D66A376F-C9B3-4817-809B-FC999B4B9C2B}"/>
              </a:ext>
            </a:extLst>
          </p:cNvPr>
          <p:cNvSpPr txBox="1"/>
          <p:nvPr/>
        </p:nvSpPr>
        <p:spPr>
          <a:xfrm>
            <a:off x="10420350" y="6533337"/>
            <a:ext cx="16192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dirty="0"/>
              <a:t>Zdroj: (Nařízení CLP, 2008)</a:t>
            </a:r>
            <a:endParaRPr lang="en-US" sz="900" dirty="0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8A75D750-D50F-44B8-AE26-14D4E9F5DDDB}"/>
              </a:ext>
            </a:extLst>
          </p:cNvPr>
          <p:cNvSpPr/>
          <p:nvPr/>
        </p:nvSpPr>
        <p:spPr>
          <a:xfrm>
            <a:off x="289268" y="336382"/>
            <a:ext cx="2045370" cy="8268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Číslo ve tvaru ABC-RST-VW-Y charakterizující vlastnosti látky (např. atomové číslo, forma látky)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74D70224-AB01-40CB-B330-0FDAFB02C0C0}"/>
              </a:ext>
            </a:extLst>
          </p:cNvPr>
          <p:cNvSpPr/>
          <p:nvPr/>
        </p:nvSpPr>
        <p:spPr>
          <a:xfrm>
            <a:off x="5073314" y="336382"/>
            <a:ext cx="2045370" cy="8268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Číslo ES, tj. EINECS, ELINCS nebo NLP, je úřední číslo látky v Evropské unii.</a:t>
            </a:r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03EC954F-FB34-4CC0-8819-01C11F438C78}"/>
              </a:ext>
            </a:extLst>
          </p:cNvPr>
          <p:cNvSpPr/>
          <p:nvPr/>
        </p:nvSpPr>
        <p:spPr>
          <a:xfrm>
            <a:off x="7545794" y="327375"/>
            <a:ext cx="2045370" cy="8268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Mezinárodní číslo látky podle </a:t>
            </a:r>
            <a:r>
              <a:rPr lang="cs-CZ" sz="1200" b="1" dirty="0" err="1">
                <a:solidFill>
                  <a:schemeClr val="tx1"/>
                </a:solidFill>
              </a:rPr>
              <a:t>Chemical</a:t>
            </a:r>
            <a:r>
              <a:rPr lang="cs-CZ" sz="1200" b="1" dirty="0">
                <a:solidFill>
                  <a:schemeClr val="tx1"/>
                </a:solidFill>
              </a:rPr>
              <a:t> </a:t>
            </a:r>
            <a:r>
              <a:rPr lang="cs-CZ" sz="1200" b="1" dirty="0" err="1">
                <a:solidFill>
                  <a:schemeClr val="tx1"/>
                </a:solidFill>
              </a:rPr>
              <a:t>Abstracts</a:t>
            </a:r>
            <a:r>
              <a:rPr lang="cs-CZ" sz="1200" b="1" dirty="0">
                <a:solidFill>
                  <a:schemeClr val="tx1"/>
                </a:solidFill>
              </a:rPr>
              <a:t> </a:t>
            </a:r>
            <a:r>
              <a:rPr lang="cs-CZ" sz="1200" b="1" dirty="0" err="1">
                <a:solidFill>
                  <a:schemeClr val="tx1"/>
                </a:solidFill>
              </a:rPr>
              <a:t>Service</a:t>
            </a:r>
            <a:endParaRPr lang="cs-CZ" sz="1200" b="1" dirty="0">
              <a:solidFill>
                <a:schemeClr val="tx1"/>
              </a:solidFill>
            </a:endParaRP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9A02057A-8F6F-4463-BC2F-241333A1EB67}"/>
              </a:ext>
            </a:extLst>
          </p:cNvPr>
          <p:cNvSpPr/>
          <p:nvPr/>
        </p:nvSpPr>
        <p:spPr>
          <a:xfrm>
            <a:off x="2600836" y="185822"/>
            <a:ext cx="2078804" cy="1350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Název látky podle IUPAC, látky uvedené pod názvy v seznamech EINECS, ELINCS, nebo v seznamu „látek nadále nepovažovaných za polymery“, obvyklé nebo obecné názvy)</a:t>
            </a:r>
          </a:p>
        </p:txBody>
      </p:sp>
      <p:cxnSp>
        <p:nvCxnSpPr>
          <p:cNvPr id="7" name="Přímá spojnice se šipkou 6">
            <a:extLst>
              <a:ext uri="{FF2B5EF4-FFF2-40B4-BE49-F238E27FC236}">
                <a16:creationId xmlns:a16="http://schemas.microsoft.com/office/drawing/2014/main" id="{09B1283C-9B33-4F96-B960-959B0C301203}"/>
              </a:ext>
            </a:extLst>
          </p:cNvPr>
          <p:cNvCxnSpPr/>
          <p:nvPr/>
        </p:nvCxnSpPr>
        <p:spPr>
          <a:xfrm>
            <a:off x="1295612" y="1178683"/>
            <a:ext cx="555286" cy="13505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D75DF54F-8682-456B-8E16-16D78F14DEC0}"/>
              </a:ext>
            </a:extLst>
          </p:cNvPr>
          <p:cNvCxnSpPr>
            <a:cxnSpLocks/>
          </p:cNvCxnSpPr>
          <p:nvPr/>
        </p:nvCxnSpPr>
        <p:spPr>
          <a:xfrm flipH="1">
            <a:off x="4835164" y="1178683"/>
            <a:ext cx="1163803" cy="12629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>
            <a:extLst>
              <a:ext uri="{FF2B5EF4-FFF2-40B4-BE49-F238E27FC236}">
                <a16:creationId xmlns:a16="http://schemas.microsoft.com/office/drawing/2014/main" id="{EEB1F187-437C-40A2-AC8F-04DD849050B6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3640238" y="1536330"/>
            <a:ext cx="56273" cy="9928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16">
            <a:extLst>
              <a:ext uri="{FF2B5EF4-FFF2-40B4-BE49-F238E27FC236}">
                <a16:creationId xmlns:a16="http://schemas.microsoft.com/office/drawing/2014/main" id="{30881DC9-01ED-44C7-B920-193D614B289B}"/>
              </a:ext>
            </a:extLst>
          </p:cNvPr>
          <p:cNvCxnSpPr>
            <a:cxnSpLocks/>
          </p:cNvCxnSpPr>
          <p:nvPr/>
        </p:nvCxnSpPr>
        <p:spPr>
          <a:xfrm flipH="1">
            <a:off x="5554494" y="1178683"/>
            <a:ext cx="2917698" cy="13505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élník 4">
            <a:extLst>
              <a:ext uri="{FF2B5EF4-FFF2-40B4-BE49-F238E27FC236}">
                <a16:creationId xmlns:a16="http://schemas.microsoft.com/office/drawing/2014/main" id="{4435E7B0-C400-41D6-830F-BEAA480DED7E}"/>
              </a:ext>
            </a:extLst>
          </p:cNvPr>
          <p:cNvSpPr/>
          <p:nvPr/>
        </p:nvSpPr>
        <p:spPr>
          <a:xfrm>
            <a:off x="6154491" y="2153763"/>
            <a:ext cx="752475" cy="2794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Přímá spojnice se šipkou 18">
            <a:extLst>
              <a:ext uri="{FF2B5EF4-FFF2-40B4-BE49-F238E27FC236}">
                <a16:creationId xmlns:a16="http://schemas.microsoft.com/office/drawing/2014/main" id="{D8EE7917-66E4-4B19-BAFD-B4EA40D9DA73}"/>
              </a:ext>
            </a:extLst>
          </p:cNvPr>
          <p:cNvCxnSpPr>
            <a:cxnSpLocks/>
          </p:cNvCxnSpPr>
          <p:nvPr/>
        </p:nvCxnSpPr>
        <p:spPr>
          <a:xfrm flipV="1">
            <a:off x="3696511" y="2572662"/>
            <a:ext cx="2692414" cy="272298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bdélník: se zakulacenými rohy 19">
            <a:extLst>
              <a:ext uri="{FF2B5EF4-FFF2-40B4-BE49-F238E27FC236}">
                <a16:creationId xmlns:a16="http://schemas.microsoft.com/office/drawing/2014/main" id="{B3FBF6F6-55CA-4CFF-8B60-3E22BE8EEA74}"/>
              </a:ext>
            </a:extLst>
          </p:cNvPr>
          <p:cNvSpPr/>
          <p:nvPr/>
        </p:nvSpPr>
        <p:spPr>
          <a:xfrm>
            <a:off x="-43241" y="5383196"/>
            <a:ext cx="7869500" cy="5922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b="1" dirty="0"/>
              <a:t>  </a:t>
            </a:r>
          </a:p>
          <a:p>
            <a:r>
              <a:rPr lang="cs-CZ" b="1" dirty="0">
                <a:solidFill>
                  <a:schemeClr val="tx1"/>
                </a:solidFill>
              </a:rPr>
              <a:t> Harmonizovaná klasifikace </a:t>
            </a:r>
            <a:r>
              <a:rPr lang="cs-CZ" dirty="0">
                <a:solidFill>
                  <a:schemeClr val="tx1"/>
                </a:solidFill>
              </a:rPr>
              <a:t>- klasifikace dohodnutá odborníky na evropské úrovni </a:t>
            </a:r>
            <a:endParaRPr lang="cs-CZ" b="1" dirty="0">
              <a:solidFill>
                <a:schemeClr val="tx1"/>
              </a:solidFill>
            </a:endParaRPr>
          </a:p>
          <a:p>
            <a:pPr algn="ctr"/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224886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APP_VERSION" val="1.6.1.4122"/>
  <p:tag name="SLIDO_PRESENTATION_ID" val="00000000-0000-0000-0000-000000000000"/>
  <p:tag name="SLIDO_EVENT_UUID" val="a252e593-cee0-4d56-8b27-e0fcccac7b74"/>
  <p:tag name="SLIDO_EVENT_SECTION_UUID" val="f96a3825-5750-4e21-a20d-3b0aa5110d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titl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footer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METADATA" val="eyJUaW1lc3RhbXAiOjE2OTU0OTkyNDB9"/>
  <p:tag name="SLIDO_TYPE" val="SlidoPoll"/>
  <p:tag name="SLIDO_POLL_UUID" val="1b916dc2-c799-43e8-96e0-b23abbdcf1c2"/>
  <p:tag name="SLIDO_POLL_QUESTION_UUID" val="38784a6e-807c-47c0-8aea-d14fc268804c"/>
  <p:tag name="SLIDO_TIMELINE" val="W3sic2NyZWVuIjoiUXVpekpvaW5pbmciLCJzaG93UmVzdWx0cyI6ZmFsc2UsInNob3dDb3JyZWN0QW5zd2VycyI6ZmFsc2UsInZvdGluZ0xvY2tlZCI6ZmFsc2V9LHsicG9sbFF1ZXN0aW9uVXVpZCI6IjM4Nzg0YTZlLTgwN2MtNDdjMC04YWVhLWQxNGZjMjY4ODA0YyIsInNob3dSZXN1bHRzIjpmYWxzZSwic2hvd0NvcnJlY3RBbnN3ZXJzIjpmYWxzZSwidm90aW5nTG9ja2VkIjpmYWxzZX0seyJwb2xsUXVlc3Rpb25VdWlkIjoiMzg3ODRhNmUtODA3Yy00N2MwLThhZWEtZDE0ZmMyNjg4MDRjIiwic2hvd1Jlc3VsdHMiOnRydWUsInNob3dDb3JyZWN0QW5zd2VycyI6ZmFsc2UsInZvdGluZ0xvY2tlZCI6dHJ1ZX0seyJwb2xsUXVlc3Rpb25VdWlkIjoiMzg3ODRhNmUtODA3Yy00N2MwLThhZWEtZDE0ZmMyNjg4MDRjIiwic2hvd1Jlc3VsdHMiOnRydWUsInNob3dDb3JyZWN0QW5zd2VycyI6dHJ1ZSwidm90aW5nTG9ja2VkIjp0cnVlfSx7InNjcmVlbiI6IlF1aXpJbnRlcmltTGVhZGVyYm9hcmQiLCJwb2xsUXVlc3Rpb25VdWlkIjoiMzg3ODRhNmUtODA3Yy00N2MwLThhZWEtZDE0ZmMyNjg4MDRjIiwic2hvd1Jlc3VsdHMiOmZhbHNlLCJzaG93Q29ycmVjdEFuc3dlcnMiOmZhbHNlLCJ2b3RpbmdMb2NrZWQiOmZhbHNlfV0=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logo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interaction_image"/>
  <p:tag name="INTERACTION_TYPE" val="Quiz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titl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foot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METADATA" val="eyJUaW1lc3RhbXAiOjE2OTU1MDI2Mzh9"/>
  <p:tag name="SLIDO_TYPE" val="SlidoPoll"/>
  <p:tag name="SLIDO_POLL_UUID" val="1b916dc2-c799-43e8-96e0-b23abbdcf1c2"/>
  <p:tag name="SLIDO_POLL_QUESTION_UUID" val="6e3c22c3-a563-4737-b045-dea57803f0c7"/>
  <p:tag name="SLIDO_TIMELINE" val="W3sicG9sbFF1ZXN0aW9uVXVpZCI6IjZlM2MyMmMzLWE1NjMtNDczNy1iMDQ1LWRlYTU3ODAzZjBjNyIsInNob3dSZXN1bHRzIjpmYWxzZSwic2hvd0NvcnJlY3RBbnN3ZXJzIjpmYWxzZSwidm90aW5nTG9ja2VkIjpmYWxzZX0seyJwb2xsUXVlc3Rpb25VdWlkIjoiNmUzYzIyYzMtYTU2My00NzM3LWIwNDUtZGVhNTc4MDNmMGM3Iiwic2hvd1Jlc3VsdHMiOnRydWUsInNob3dDb3JyZWN0QW5zd2VycyI6ZmFsc2UsInZvdGluZ0xvY2tlZCI6dHJ1ZX0seyJwb2xsUXVlc3Rpb25VdWlkIjoiNmUzYzIyYzMtYTU2My00NzM3LWIwNDUtZGVhNTc4MDNmMGM3Iiwic2hvd1Jlc3VsdHMiOnRydWUsInNob3dDb3JyZWN0QW5zd2VycyI6dHJ1ZSwidm90aW5nTG9ja2VkIjp0cnVlfSx7InNjcmVlbiI6IlF1aXpJbnRlcmltTGVhZGVyYm9hcmQiLCJwb2xsUXVlc3Rpb25VdWlkIjoiNmUzYzIyYzMtYTU2My00NzM3LWIwNDUtZGVhNTc4MDNmMGM3Iiwic2hvd1Jlc3VsdHMiOmZhbHNlLCJzaG93Q29ycmVjdEFuc3dlcnMiOmZhbHNlLCJ2b3RpbmdMb2NrZWQiOmZhbHNlfV0=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logo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interaction_image"/>
  <p:tag name="INTERACTION_TYPE" val="Quiz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METADATA" val="eyJUaW1lc3RhbXAiOjE2OTU0OTU3MzF9"/>
  <p:tag name="SLIDO_TYPE" val="SlidoPoll"/>
  <p:tag name="SLIDO_POLL_UUID" val="c211e9eb-d4c8-48c7-8ae9-42034472d039"/>
  <p:tag name="SLIDO_TIMELINE" val="W3sicG9sbFF1ZXN0aW9uVXVpZCI6IjNmMTQ4Y2I1LTBjZDEtNGI3OC1iMTA5LWM1Y2QyZDJlYTZhMSIsInNob3dSZXN1bHRzIjp0cnVlLCJzaG93Q29ycmVjdEFuc3dlcnMiOmZhbHNlLCJ2b3RpbmdMb2NrZWQiOmZhbHNlfV0=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titl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footer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METADATA" val="eyJUaW1lc3RhbXAiOjE2OTU1MDI5Nzl9"/>
  <p:tag name="SLIDO_TYPE" val="SlidoPoll"/>
  <p:tag name="SLIDO_POLL_UUID" val="1b916dc2-c799-43e8-96e0-b23abbdcf1c2"/>
  <p:tag name="SLIDO_POLL_QUESTION_UUID" val="e9d3089f-c9e1-416b-8b96-b8d7ca37d34c"/>
  <p:tag name="SLIDO_TIMELINE" val="W3sicG9sbFF1ZXN0aW9uVXVpZCI6ImU5ZDMwODlmLWM5ZTEtNDE2Yi04Yjk2LWI4ZDdjYTM3ZDM0YyIsInNob3dSZXN1bHRzIjpmYWxzZSwic2hvd0NvcnJlY3RBbnN3ZXJzIjpmYWxzZSwidm90aW5nTG9ja2VkIjpmYWxzZX0seyJwb2xsUXVlc3Rpb25VdWlkIjoiZTlkMzA4OWYtYzllMS00MTZiLThiOTYtYjhkN2NhMzdkMzRjIiwic2hvd1Jlc3VsdHMiOnRydWUsInNob3dDb3JyZWN0QW5zd2VycyI6ZmFsc2UsInZvdGluZ0xvY2tlZCI6dHJ1ZX0seyJwb2xsUXVlc3Rpb25VdWlkIjoiZTlkMzA4OWYtYzllMS00MTZiLThiOTYtYjhkN2NhMzdkMzRjIiwic2hvd1Jlc3VsdHMiOnRydWUsInNob3dDb3JyZWN0QW5zd2VycyI6dHJ1ZSwidm90aW5nTG9ja2VkIjp0cnVlfV0=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logo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interaction_image"/>
  <p:tag name="INTERACTION_TYPE" val="Quiz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titl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footer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METADATA" val="eyJUaW1lc3RhbXAiOjE2OTU1MDMyODN9"/>
  <p:tag name="SLIDO_TYPE" val="SlidoPoll"/>
  <p:tag name="SLIDO_POLL_UUID" val="1b916dc2-c799-43e8-96e0-b23abbdcf1c2"/>
  <p:tag name="SLIDO_POLL_QUESTION_UUID" val="80481e04-82cb-4646-a366-bb95b60f2a40"/>
  <p:tag name="SLIDO_TIMELINE" val="W3sicG9sbFF1ZXN0aW9uVXVpZCI6IjgwNDgxZTA0LTgyY2ItNDY0Ni1hMzY2LWJiOTViNjBmMmE0MCIsInNob3dSZXN1bHRzIjpmYWxzZSwic2hvd0NvcnJlY3RBbnN3ZXJzIjpmYWxzZSwidm90aW5nTG9ja2VkIjpmYWxzZX0seyJwb2xsUXVlc3Rpb25VdWlkIjoiODA0ODFlMDQtODJjYi00NjQ2LWEzNjYtYmI5NWI2MGYyYTQwIiwic2hvd1Jlc3VsdHMiOnRydWUsInNob3dDb3JyZWN0QW5zd2VycyI6ZmFsc2UsInZvdGluZ0xvY2tlZCI6dHJ1ZX0seyJwb2xsUXVlc3Rpb25VdWlkIjoiODA0ODFlMDQtODJjYi00NjQ2LWEzNjYtYmI5NWI2MGYyYTQwIiwic2hvd1Jlc3VsdHMiOnRydWUsInNob3dDb3JyZWN0QW5zd2VycyI6dHJ1ZSwidm90aW5nTG9ja2VkIjp0cnVlfSx7InNjcmVlbiI6IlF1aXpJbnRlcmltTGVhZGVyYm9hcmQiLCJwb2xsUXVlc3Rpb25VdWlkIjoiODA0ODFlMDQtODJjYi00NjQ2LWEzNjYtYmI5NWI2MGYyYTQwIiwic2hvd1Jlc3VsdHMiOmZhbHNlLCJzaG93Q29ycmVjdEFuc3dlcnMiOmZhbHNlLCJ2b3RpbmdMb2NrZWQiOmZhbHNlfV0=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logo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interaction_image"/>
  <p:tag name="INTERACTION_TYPE" val="Quiz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logo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titl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footer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METADATA" val="eyJUaW1lc3RhbXAiOjE2OTU1MDI3ODB9"/>
  <p:tag name="SLIDO_TYPE" val="SlidoPoll"/>
  <p:tag name="SLIDO_POLL_UUID" val="1b916dc2-c799-43e8-96e0-b23abbdcf1c2"/>
  <p:tag name="SLIDO_POLL_QUESTION_UUID" val="21237319-c64a-4eb9-bd7a-3fdb796c1d70"/>
  <p:tag name="SLIDO_TIMELINE" val="W3sicG9sbFF1ZXN0aW9uVXVpZCI6IjIxMjM3MzE5LWM2NGEtNGViOS1iZDdhLTNmZGI3OTZjMWQ3MCIsInNob3dSZXN1bHRzIjpmYWxzZSwic2hvd0NvcnJlY3RBbnN3ZXJzIjpmYWxzZSwidm90aW5nTG9ja2VkIjpmYWxzZX0seyJwb2xsUXVlc3Rpb25VdWlkIjoiMjEyMzczMTktYzY0YS00ZWI5LWJkN2EtM2ZkYjc5NmMxZDcwIiwic2hvd1Jlc3VsdHMiOnRydWUsInNob3dDb3JyZWN0QW5zd2VycyI6ZmFsc2UsInZvdGluZ0xvY2tlZCI6dHJ1ZX0seyJwb2xsUXVlc3Rpb25VdWlkIjoiMjEyMzczMTktYzY0YS00ZWI5LWJkN2EtM2ZkYjc5NmMxZDcwIiwic2hvd1Jlc3VsdHMiOnRydWUsInNob3dDb3JyZWN0QW5zd2VycyI6dHJ1ZSwidm90aW5nTG9ja2VkIjp0cnVlfSx7InNjcmVlbiI6IlF1aXpJbnRlcmltTGVhZGVyYm9hcmQiLCJwb2xsUXVlc3Rpb25VdWlkIjoiMjEyMzczMTktYzY0YS00ZWI5LWJkN2EtM2ZkYjc5NmMxZDcwIiwic2hvd1Jlc3VsdHMiOmZhbHNlLCJzaG93Q29ycmVjdEFuc3dlcnMiOmZhbHNlLCJ2b3RpbmdMb2NrZWQiOmZhbHNlfV0=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logo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interaction_image"/>
  <p:tag name="INTERACTION_TYPE" val="Quiz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titl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footer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METADATA" val="eyJUaW1lc3RhbXAiOjE2OTU0OTk0NTV9"/>
  <p:tag name="SLIDO_TYPE" val="SlidoPoll"/>
  <p:tag name="SLIDO_POLL_UUID" val="1b916dc2-c799-43e8-96e0-b23abbdcf1c2"/>
  <p:tag name="SLIDO_POLL_QUESTION_UUID" val="e940adfe-de88-4388-ae87-2a740ea59150"/>
  <p:tag name="SLIDO_TIMELINE" val="W3sicG9sbFF1ZXN0aW9uVXVpZCI6ImU5NDBhZGZlLWRlODgtNDM4OC1hZTg3LTJhNzQwZWE1OTE1MCIsInNob3dSZXN1bHRzIjpmYWxzZSwic2hvd0NvcnJlY3RBbnN3ZXJzIjpmYWxzZSwidm90aW5nTG9ja2VkIjpmYWxzZX0seyJwb2xsUXVlc3Rpb25VdWlkIjoiZTk0MGFkZmUtZGU4OC00Mzg4LWFlODctMmE3NDBlYTU5MTUwIiwic2hvd1Jlc3VsdHMiOnRydWUsInNob3dDb3JyZWN0QW5zd2VycyI6ZmFsc2UsInZvdGluZ0xvY2tlZCI6dHJ1ZX0seyJwb2xsUXVlc3Rpb25VdWlkIjoiZTk0MGFkZmUtZGU4OC00Mzg4LWFlODctMmE3NDBlYTU5MTUwIiwic2hvd1Jlc3VsdHMiOnRydWUsInNob3dDb3JyZWN0QW5zd2VycyI6dHJ1ZSwidm90aW5nTG9ja2VkIjp0cnVlfSx7InNjcmVlbiI6IlF1aXpJbnRlcmltTGVhZGVyYm9hcmQiLCJwb2xsUXVlc3Rpb25VdWlkIjoiZTk0MGFkZmUtZGU4OC00Mzg4LWFlODctMmE3NDBlYTU5MTUwIiwic2hvd1Jlc3VsdHMiOmZhbHNlLCJzaG93Q29ycmVjdEFuc3dlcnMiOmZhbHNlLCJ2b3RpbmdMb2NrZWQiOmZhbHNlfV0=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logo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interaction_image"/>
  <p:tag name="INTERACTION_TYPE" val="Quiz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interaction_image"/>
  <p:tag name="INTERACTION_TYPE" val="WordCloud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titl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footer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METADATA" val="eyJUaW1lc3RhbXAiOjE2OTU1MDMwOTV9"/>
  <p:tag name="SLIDO_TYPE" val="SlidoPoll"/>
  <p:tag name="SLIDO_POLL_UUID" val="1b916dc2-c799-43e8-96e0-b23abbdcf1c2"/>
  <p:tag name="SLIDO_POLL_QUESTION_UUID" val="1d4939d1-1a6e-434b-b8b5-19ee5df01d24"/>
  <p:tag name="SLIDO_TIMELINE" val="W3sicG9sbFF1ZXN0aW9uVXVpZCI6IjFkNDkzOWQxLTFhNmUtNDM0Yi1iOGI1LTE5ZWU1ZGYwMWQyNCIsInNob3dSZXN1bHRzIjpmYWxzZSwic2hvd0NvcnJlY3RBbnN3ZXJzIjpmYWxzZSwidm90aW5nTG9ja2VkIjpmYWxzZX0seyJwb2xsUXVlc3Rpb25VdWlkIjoiMWQ0OTM5ZDEtMWE2ZS00MzRiLWI4YjUtMTllZTVkZjAxZDI0Iiwic2hvd1Jlc3VsdHMiOnRydWUsInNob3dDb3JyZWN0QW5zd2VycyI6ZmFsc2UsInZvdGluZ0xvY2tlZCI6dHJ1ZX0seyJwb2xsUXVlc3Rpb25VdWlkIjoiMWQ0OTM5ZDEtMWE2ZS00MzRiLWI4YjUtMTllZTVkZjAxZDI0Iiwic2hvd1Jlc3VsdHMiOnRydWUsInNob3dDb3JyZWN0QW5zd2VycyI6dHJ1ZSwidm90aW5nTG9ja2VkIjp0cnVlfSx7InNjcmVlbiI6IlF1aXpJbnRlcmltTGVhZGVyYm9hcmQiLCJwb2xsUXVlc3Rpb25VdWlkIjoiMWQ0OTM5ZDEtMWE2ZS00MzRiLWI4YjUtMTllZTVkZjAxZDI0Iiwic2hvd1Jlc3VsdHMiOmZhbHNlLCJzaG93Q29ycmVjdEFuc3dlcnMiOmZhbHNlLCJ2b3RpbmdMb2NrZWQiOmZhbHNlfV0=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logo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interaction_image"/>
  <p:tag name="INTERACTION_TYPE" val="Quiz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titl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footer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METADATA" val="eyJUaW1lc3RhbXAiOjE2OTU0OTkyODl9"/>
  <p:tag name="SLIDO_TYPE" val="SlidoPoll"/>
  <p:tag name="SLIDO_POLL_UUID" val="1b916dc2-c799-43e8-96e0-b23abbdcf1c2"/>
  <p:tag name="SLIDO_POLL_QUESTION_UUID" val="de6a06b5-fcbc-4337-94bb-1c741454a5ee"/>
  <p:tag name="SLIDO_TIMELINE" val="W3sicG9sbFF1ZXN0aW9uVXVpZCI6ImRlNmEwNmI1LWZjYmMtNDMzNy05NGJiLTFjNzQxNDU0YTVlZSIsInNob3dSZXN1bHRzIjpmYWxzZSwic2hvd0NvcnJlY3RBbnN3ZXJzIjpmYWxzZSwidm90aW5nTG9ja2VkIjpmYWxzZX0seyJwb2xsUXVlc3Rpb25VdWlkIjoiZGU2YTA2YjUtZmNiYy00MzM3LTk0YmItMWM3NDE0NTRhNWVlIiwic2hvd1Jlc3VsdHMiOnRydWUsInNob3dDb3JyZWN0QW5zd2VycyI6ZmFsc2UsInZvdGluZ0xvY2tlZCI6dHJ1ZX0seyJwb2xsUXVlc3Rpb25VdWlkIjoiZGU2YTA2YjUtZmNiYy00MzM3LTk0YmItMWM3NDE0NTRhNWVlIiwic2hvd1Jlc3VsdHMiOnRydWUsInNob3dDb3JyZWN0QW5zd2VycyI6dHJ1ZSwidm90aW5nTG9ja2VkIjp0cnVlfSx7InNjcmVlbiI6IlF1aXpMZWFkZXJib2FyZCIsInBvbGxRdWVzdGlvblV1aWQiOiJkZTZhMDZiNS1mY2JjLTQzMzctOTRiYi0xYzc0MTQ1NGE1ZWUiLCJzaG93UmVzdWx0cyI6dHJ1ZSwic2hvd0NvcnJlY3RBbnN3ZXJzIjp0cnVlLCJ2b3RpbmdMb2NrZWQiOnRydWV9XQ==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logo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interaction_image"/>
  <p:tag name="INTERACTION_TYPE" val="Quiz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titl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titl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footer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METADATA" val="eyJUaW1lc3RhbXAiOjE2OTU0OTc1OTJ9"/>
  <p:tag name="SLIDO_TYPE" val="SlidoPoll"/>
  <p:tag name="SLIDO_POLL_UUID" val="104a6c35-fd41-46fc-8bfb-48e36e5e816c"/>
  <p:tag name="SLIDO_TIMELINE" val="W3sicG9sbFF1ZXN0aW9uVXVpZCI6ImIzMTczYzZiLTRjNTItNGIxZC05NjVlLWZlMDI3YTQyMjZhMiIsInNob3dSZXN1bHRzIjp0cnVlLCJzaG93Q29ycmVjdEFuc3dlcnMiOmZhbHNlLCJ2b3RpbmdMb2NrZWQiOmZhbHNlfV0=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logo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interaction_image"/>
  <p:tag name="INTERACTION_TYPE" val="OpenText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titl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foot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footer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METADATA" val="eyJUaW1lc3RhbXAiOjE2OTU0OTc1NTd9"/>
  <p:tag name="SLIDO_TYPE" val="SlidoPoll"/>
  <p:tag name="SLIDO_POLL_UUID" val="5cb332fc-56b0-49ea-b9ef-07cbdeacfbc6"/>
  <p:tag name="SLIDO_TIMELINE" val="W3sicG9sbFF1ZXN0aW9uVXVpZCI6IjY1MDE2OTlkLTFmMjEtNDIxNy1hZDU4LWZiNDcxNTExN2E1NSIsInNob3dSZXN1bHRzIjp0cnVlLCJzaG93Q29ycmVjdEFuc3dlcnMiOmZhbHNlLCJ2b3RpbmdMb2NrZWQiOmZhbHNlfV0=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logo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ELEMENT" val="interaction_image"/>
  <p:tag name="INTERACTION_TYPE" val="OpenText"/>
</p:tagLst>
</file>

<file path=ppt/theme/theme1.xml><?xml version="1.0" encoding="utf-8"?>
<a:theme xmlns:a="http://schemas.openxmlformats.org/drawingml/2006/main" name="Custom Design">
  <a:themeElements>
    <a:clrScheme name="Vlastní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057E7"/>
      </a:accent1>
      <a:accent2>
        <a:srgbClr val="26F3F8"/>
      </a:accent2>
      <a:accent3>
        <a:srgbClr val="FA50C9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0 FBI CZ verze" id="{2249C147-6CB3-B248-945D-F5595111A717}" vid="{2D14CBE9-4E72-0E47-B7E5-F174ED36DC2C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lastní 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8057E7"/>
    </a:accent1>
    <a:accent2>
      <a:srgbClr val="26F3F8"/>
    </a:accent2>
    <a:accent3>
      <a:srgbClr val="FA50C9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Vlastní 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8057E7"/>
    </a:accent1>
    <a:accent2>
      <a:srgbClr val="26F3F8"/>
    </a:accent2>
    <a:accent3>
      <a:srgbClr val="FA50C9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15180</TotalTime>
  <Words>5213</Words>
  <Application>Microsoft Office PowerPoint</Application>
  <PresentationFormat>Širokoúhlá obrazovka</PresentationFormat>
  <Paragraphs>791</Paragraphs>
  <Slides>78</Slides>
  <Notes>35</Notes>
  <HiddenSlides>52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78</vt:i4>
      </vt:variant>
    </vt:vector>
  </HeadingPairs>
  <TitlesOfParts>
    <vt:vector size="86" baseType="lpstr">
      <vt:lpstr>맑은 고딕</vt:lpstr>
      <vt:lpstr>Arial</vt:lpstr>
      <vt:lpstr>Calibri</vt:lpstr>
      <vt:lpstr>Calibri Bold</vt:lpstr>
      <vt:lpstr>Calibri Light</vt:lpstr>
      <vt:lpstr>PT Sans</vt:lpstr>
      <vt:lpstr>Wingdings</vt:lpstr>
      <vt:lpstr>Custom Design</vt:lpstr>
      <vt:lpstr>Prezentace aplikace PowerPoint</vt:lpstr>
      <vt:lpstr>Cíl přednášky</vt:lpstr>
      <vt:lpstr>Prezentace aplikace PowerPoint</vt:lpstr>
      <vt:lpstr>Prezentace aplikace PowerPoint</vt:lpstr>
      <vt:lpstr>Prezentace aplikace PowerPoint</vt:lpstr>
      <vt:lpstr>Prezentace aplikace PowerPoint</vt:lpstr>
      <vt:lpstr>Klasifikace nebezpečných látek a směsí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KVÍZ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Použité zdroje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Skrizovska Michaela</dc:creator>
  <cp:lastModifiedBy>Skrizovska Michaela</cp:lastModifiedBy>
  <cp:revision>413</cp:revision>
  <dcterms:created xsi:type="dcterms:W3CDTF">2023-09-05T19:58:46Z</dcterms:created>
  <dcterms:modified xsi:type="dcterms:W3CDTF">2024-05-23T20:28:37Z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lidoAppVersion">
    <vt:lpwstr>1.6.1.4122</vt:lpwstr>
  </property>
</Properties>
</file>